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7" r:id="rId2"/>
    <p:sldId id="278" r:id="rId3"/>
    <p:sldId id="258" r:id="rId4"/>
    <p:sldId id="259" r:id="rId5"/>
    <p:sldId id="260" r:id="rId6"/>
    <p:sldId id="261" r:id="rId7"/>
    <p:sldId id="262" r:id="rId8"/>
    <p:sldId id="263" r:id="rId9"/>
    <p:sldId id="264" r:id="rId10"/>
    <p:sldId id="265" r:id="rId11"/>
    <p:sldId id="266" r:id="rId12"/>
    <p:sldId id="267" r:id="rId13"/>
    <p:sldId id="297" r:id="rId14"/>
    <p:sldId id="298" r:id="rId15"/>
    <p:sldId id="299" r:id="rId16"/>
    <p:sldId id="300" r:id="rId17"/>
    <p:sldId id="301" r:id="rId18"/>
    <p:sldId id="268" r:id="rId19"/>
    <p:sldId id="269" r:id="rId20"/>
    <p:sldId id="275" r:id="rId21"/>
    <p:sldId id="302" r:id="rId22"/>
    <p:sldId id="303" r:id="rId23"/>
    <p:sldId id="304" r:id="rId24"/>
    <p:sldId id="305" r:id="rId25"/>
    <p:sldId id="306" r:id="rId26"/>
    <p:sldId id="307" r:id="rId27"/>
    <p:sldId id="274" r:id="rId28"/>
    <p:sldId id="270" r:id="rId29"/>
    <p:sldId id="308" r:id="rId30"/>
    <p:sldId id="271" r:id="rId31"/>
    <p:sldId id="272" r:id="rId32"/>
    <p:sldId id="273"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p:restoredTop sz="94694"/>
  </p:normalViewPr>
  <p:slideViewPr>
    <p:cSldViewPr snapToGrid="0" snapToObjects="1" showGuides="1">
      <p:cViewPr varScale="1">
        <p:scale>
          <a:sx n="112" d="100"/>
          <a:sy n="112" d="100"/>
        </p:scale>
        <p:origin x="68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27E82B-C382-A94A-B820-5786C95922BC}"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7E82B-C382-A94A-B820-5786C95922BC}"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7E82B-C382-A94A-B820-5786C95922BC}"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7E82B-C382-A94A-B820-5786C95922BC}"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7E82B-C382-A94A-B820-5786C95922BC}" type="datetimeFigureOut">
              <a:rPr lang="en-US" smtClean="0"/>
              <a:pPr/>
              <a:t>11/29/21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27E82B-C382-A94A-B820-5786C95922BC}"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27E82B-C382-A94A-B820-5786C95922BC}" type="datetimeFigureOut">
              <a:rPr lang="en-US" smtClean="0"/>
              <a:pPr/>
              <a:t>11/29/21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27E82B-C382-A94A-B820-5786C95922BC}" type="datetimeFigureOut">
              <a:rPr lang="en-US" smtClean="0"/>
              <a:pPr/>
              <a:t>11/29/21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7E82B-C382-A94A-B820-5786C95922BC}" type="datetimeFigureOut">
              <a:rPr lang="en-US" smtClean="0"/>
              <a:pPr/>
              <a:t>11/29/21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7E82B-C382-A94A-B820-5786C95922BC}"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7E82B-C382-A94A-B820-5786C95922BC}" type="datetimeFigureOut">
              <a:rPr lang="en-US" smtClean="0"/>
              <a:pPr/>
              <a:t>11/29/21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54D8B-D6B9-4449-83AB-369D93454A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7E82B-C382-A94A-B820-5786C95922BC}" type="datetimeFigureOut">
              <a:rPr lang="en-US" smtClean="0"/>
              <a:pPr/>
              <a:t>11/29/21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54D8B-D6B9-4449-83AB-369D93454A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b="1" dirty="0"/>
              <a:t>动态规划法</a:t>
            </a:r>
            <a:endParaRPr kumimoji="1" lang="zh-CN" altLang="en-US" dirty="0"/>
          </a:p>
          <a:p>
            <a:endParaRPr kumimoji="1" lang="zh-CN" altLang="en-US" dirty="0"/>
          </a:p>
        </p:txBody>
      </p:sp>
      <p:sp>
        <p:nvSpPr>
          <p:cNvPr id="4" name="文本占位符 5">
            <a:extLst>
              <a:ext uri="{FF2B5EF4-FFF2-40B4-BE49-F238E27FC236}">
                <a16:creationId xmlns:a16="http://schemas.microsoft.com/office/drawing/2014/main" id="{992E8A8D-46CF-EE44-8605-6EF824641959}"/>
              </a:ext>
            </a:extLst>
          </p:cNvPr>
          <p:cNvSpPr txBox="1">
            <a:spLocks/>
          </p:cNvSpPr>
          <p:nvPr/>
        </p:nvSpPr>
        <p:spPr>
          <a:xfrm>
            <a:off x="5715000" y="6318095"/>
            <a:ext cx="6477000" cy="539905"/>
          </a:xfrm>
          <a:prstGeom prst="rect">
            <a:avLst/>
          </a:prstGeom>
        </p:spPr>
        <p:txBody>
          <a:bodyPr lIns="0" tIns="0" rIns="0" bIns="0"/>
          <a:lstStyle>
            <a:lvl1pPr marL="0" indent="0" algn="l" defTabSz="914400" rtl="0" eaLnBrk="1" latinLnBrk="0" hangingPunct="1">
              <a:lnSpc>
                <a:spcPct val="90000"/>
              </a:lnSpc>
              <a:spcBef>
                <a:spcPts val="1000"/>
              </a:spcBef>
              <a:buFontTx/>
              <a:buNone/>
              <a:defRPr sz="3000" kern="1200">
                <a:solidFill>
                  <a:schemeClr val="bg1"/>
                </a:solidFill>
                <a:latin typeface="FZXiaoBiaoSong-B05" panose="02000000000000000000" pitchFamily="2" charset="-122"/>
                <a:ea typeface="FZXiaoBiaoSong-B05" panose="02000000000000000000" pitchFamily="2" charset="-122"/>
                <a:cs typeface="+mn-cs"/>
              </a:defRPr>
            </a:lvl1pPr>
            <a:lvl2pPr marL="4572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2pPr>
            <a:lvl3pPr marL="9144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3pPr>
            <a:lvl4pPr marL="13716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4pPr>
            <a:lvl5pPr marL="18288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b="1" dirty="0"/>
              <a:t>普通递归算法</a:t>
            </a:r>
            <a:r>
              <a:rPr lang="zh-CN" altLang="en-US" dirty="0"/>
              <a:t>具有指数级时间复杂度，实际应用中一般不采用此算法</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b="1" dirty="0"/>
              <a:t>带备忘录的递归算法</a:t>
            </a:r>
            <a:r>
              <a:rPr lang="zh-CN" altLang="en-US" dirty="0"/>
              <a:t>和</a:t>
            </a:r>
            <a:r>
              <a:rPr lang="zh-CN" altLang="en-US" b="1" dirty="0"/>
              <a:t>迭代算法</a:t>
            </a:r>
            <a:r>
              <a:rPr lang="zh-CN" altLang="en-US" dirty="0"/>
              <a:t>（基于备忘录的迭代算法和无备忘录的迭代算法）具有相同的时间复杂度，但是由于迭代算法没有频繁调用递归函数的开销，通常</a:t>
            </a:r>
            <a:r>
              <a:rPr lang="zh-CN" altLang="en-US" b="1" dirty="0"/>
              <a:t>迭代算法</a:t>
            </a:r>
            <a:r>
              <a:rPr lang="zh-CN" altLang="en-US" dirty="0"/>
              <a:t>的时间复杂度函数比递归算法的时间复杂度函数具有更小的系数。</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相比于基于备忘录的迭代算法，无备忘录的迭代算法</a:t>
            </a:r>
            <a:r>
              <a:rPr lang="zh-CN" altLang="en-US" b="1" dirty="0"/>
              <a:t>没有采用备忘录机制</a:t>
            </a:r>
            <a:r>
              <a:rPr lang="zh-CN" altLang="en-US" dirty="0"/>
              <a:t>，在保证算法时间复杂度的同时，节约了空间。</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动态规划一般采用</a:t>
            </a:r>
            <a:r>
              <a:rPr lang="zh-CN" altLang="en-US" b="1" dirty="0"/>
              <a:t>基于自底向上</a:t>
            </a:r>
            <a:r>
              <a:rPr lang="zh-CN" altLang="en-US" dirty="0"/>
              <a:t>的迭代法实现</a:t>
            </a:r>
          </a:p>
          <a:p>
            <a:pPr marL="342900" indent="-342900">
              <a:buFont typeface="Arial" panose="020B0604020202090204" pitchFamily="34" charset="0"/>
              <a:buChar char="•"/>
            </a:pPr>
            <a:endParaRPr lang="zh-CN" altLang="en-US" dirty="0"/>
          </a:p>
          <a:p>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动态规划基础知识</a:t>
            </a:r>
            <a:endParaRPr lang="en-US" dirty="0"/>
          </a:p>
        </p:txBody>
      </p:sp>
      <p:sp>
        <p:nvSpPr>
          <p:cNvPr id="3" name="Text Placeholder 2"/>
          <p:cNvSpPr>
            <a:spLocks noGrp="1"/>
          </p:cNvSpPr>
          <p:nvPr>
            <p:ph type="body" sz="quarter" idx="22"/>
          </p:nvPr>
        </p:nvSpPr>
        <p:spPr/>
        <p:txBody>
          <a:bodyPr>
            <a:normAutofit lnSpcReduction="10000"/>
          </a:bodyPr>
          <a:lstStyle/>
          <a:p>
            <a:pPr marL="342900" indent="-342900">
              <a:buFont typeface="Arial" panose="020B0604020202090204" pitchFamily="34" charset="0"/>
              <a:buChar char="•"/>
            </a:pPr>
            <a:r>
              <a:rPr lang="en-US" dirty="0" err="1"/>
              <a:t>通常解决最优化问题</a:t>
            </a:r>
            <a:r>
              <a:rPr lang="zh-CN" altLang="en-US" dirty="0"/>
              <a:t>，问题需要具备：</a:t>
            </a:r>
            <a:endParaRPr lang="en-US" altLang="zh-CN" dirty="0"/>
          </a:p>
          <a:p>
            <a:pPr marL="1028700" lvl="1" indent="-342900"/>
            <a:r>
              <a:rPr lang="zh-CN" altLang="en-US" sz="1900" b="1" dirty="0">
                <a:solidFill>
                  <a:srgbClr val="0070C0"/>
                </a:solidFill>
              </a:rPr>
              <a:t>最优子结构</a:t>
            </a:r>
            <a:endParaRPr lang="en-US" altLang="zh-CN" sz="1900" b="1" dirty="0">
              <a:solidFill>
                <a:srgbClr val="0070C0"/>
              </a:solidFill>
            </a:endParaRPr>
          </a:p>
          <a:p>
            <a:pPr marL="1028700" lvl="1" indent="-342900"/>
            <a:r>
              <a:rPr lang="zh-CN" altLang="en-US" sz="1900" b="1" dirty="0">
                <a:solidFill>
                  <a:srgbClr val="0070C0"/>
                </a:solidFill>
              </a:rPr>
              <a:t>子问题重叠</a:t>
            </a:r>
            <a:endParaRPr lang="en-US" altLang="zh-CN" sz="1900" b="1" dirty="0">
              <a:solidFill>
                <a:srgbClr val="0070C0"/>
              </a:solidFill>
            </a:endParaRPr>
          </a:p>
          <a:p>
            <a:pPr marL="342900" indent="-342900">
              <a:buFont typeface="Arial" panose="020B0604020202090204" pitchFamily="34" charset="0"/>
              <a:buChar char="•"/>
            </a:pPr>
            <a:r>
              <a:rPr lang="zh-CN" altLang="en-US" dirty="0"/>
              <a:t>如果一个问题可以分解成若干个子问题，若原问题的最优解由其子问题的最优解组合而成，并且这些子问题可以</a:t>
            </a:r>
            <a:r>
              <a:rPr lang="zh-CN" altLang="en-US" b="1" dirty="0"/>
              <a:t>独立求解</a:t>
            </a:r>
            <a:r>
              <a:rPr lang="zh-CN" altLang="en-US" dirty="0"/>
              <a:t>，则该问题具有</a:t>
            </a:r>
            <a:r>
              <a:rPr lang="zh-CN" altLang="en-US" b="1" dirty="0">
                <a:solidFill>
                  <a:srgbClr val="0070C0"/>
                </a:solidFill>
              </a:rPr>
              <a:t>最优子结构特性</a:t>
            </a:r>
            <a:endParaRPr lang="en-US" altLang="zh-CN" b="1" dirty="0">
              <a:solidFill>
                <a:srgbClr val="0070C0"/>
              </a:solidFill>
            </a:endParaRPr>
          </a:p>
          <a:p>
            <a:pPr marL="342900" indent="-342900">
              <a:buFont typeface="Arial" panose="020B0604020202090204" pitchFamily="34" charset="0"/>
              <a:buChar char="•"/>
            </a:pPr>
            <a:r>
              <a:rPr lang="zh-CN" altLang="en-US" dirty="0"/>
              <a:t>若子问题之间存在</a:t>
            </a:r>
            <a:r>
              <a:rPr lang="zh-CN" altLang="en-US" b="1" dirty="0"/>
              <a:t>重叠的子问题</a:t>
            </a:r>
            <a:r>
              <a:rPr lang="zh-CN" altLang="en-US" dirty="0"/>
              <a:t>，则该问题具有</a:t>
            </a:r>
            <a:r>
              <a:rPr lang="zh-CN" altLang="en-US" b="1" dirty="0">
                <a:solidFill>
                  <a:srgbClr val="0070C0"/>
                </a:solidFill>
              </a:rPr>
              <a:t>子问题重叠特性</a:t>
            </a:r>
            <a:r>
              <a:rPr lang="zh-CN" altLang="en-US" dirty="0"/>
              <a:t>。</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由特性可以看出，动态规划的实质：</a:t>
            </a:r>
            <a:endParaRPr lang="en-US" altLang="zh-CN" dirty="0"/>
          </a:p>
          <a:p>
            <a:pPr marL="1028700" lvl="1" indent="-342900"/>
            <a:r>
              <a:rPr lang="zh-CN" altLang="en-US" sz="1900" dirty="0"/>
              <a:t>在采用分治策略的同时避免重叠子问题的冗余计算。</a:t>
            </a:r>
            <a:endParaRPr lang="en-US" altLang="zh-CN" sz="1900" dirty="0"/>
          </a:p>
          <a:p>
            <a:pPr marL="1028700" lvl="1" indent="-342900"/>
            <a:r>
              <a:rPr lang="zh-CN" altLang="en-US" sz="1900" dirty="0"/>
              <a:t>动态规划将原问题分解成可独立求解的子问题，计算过程中存储子问题的解，避免重复计算相同的子问题。</a:t>
            </a:r>
            <a:endParaRPr lang="en-US" altLang="zh-CN" sz="1900" dirty="0"/>
          </a:p>
          <a:p>
            <a:pPr marL="1028700" lvl="1" indent="-342900"/>
            <a:r>
              <a:rPr lang="zh-CN" altLang="en-US" sz="1900" dirty="0"/>
              <a:t>动态规划一般由两种方法来实现，一种为</a:t>
            </a:r>
            <a:r>
              <a:rPr lang="zh-CN" altLang="en-US" sz="1900" b="1" dirty="0"/>
              <a:t>自顶向下的备忘录方式</a:t>
            </a:r>
            <a:r>
              <a:rPr lang="zh-CN" altLang="en-US" sz="1900" dirty="0"/>
              <a:t>，用递归实现，一种为</a:t>
            </a:r>
            <a:r>
              <a:rPr lang="zh-CN" altLang="en-US" sz="1900" b="1" dirty="0"/>
              <a:t>自底向上</a:t>
            </a:r>
            <a:r>
              <a:rPr lang="zh-CN" altLang="en-US" sz="1900" dirty="0"/>
              <a:t>的方式，用迭代实现。</a:t>
            </a:r>
          </a:p>
          <a:p>
            <a:pPr marL="342900" indent="-342900">
              <a:buFont typeface="Arial" panose="020B0604020202090204" pitchFamily="34" charset="0"/>
              <a:buChar char="•"/>
            </a:pPr>
            <a:endParaRPr lang="zh-CN" altLang="en-US" sz="1900" dirty="0"/>
          </a:p>
          <a:p>
            <a:endParaRPr lang="en-US" altLang="zh-CN" dirty="0"/>
          </a:p>
          <a:p>
            <a:pPr marL="342900" indent="-342900">
              <a:buFont typeface="Arial" panose="020B0604020202090204" pitchFamily="34" charset="0"/>
              <a:buChar cha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zh-CN" altLang="en-US" dirty="0"/>
              <a:t>动态规划基础知识</a:t>
            </a:r>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sz="2000" dirty="0"/>
              <a:t>判断这个问题是否可用动态规划求解时，一般采用</a:t>
            </a:r>
            <a:r>
              <a:rPr lang="zh-CN" altLang="en-US" sz="2000" b="1" dirty="0"/>
              <a:t>自顶向下的分析思路</a:t>
            </a:r>
          </a:p>
          <a:p>
            <a:pPr marL="1028700" lvl="1" indent="-342900"/>
            <a:r>
              <a:rPr lang="en-US" sz="1800" b="1" dirty="0" err="1"/>
              <a:t>判断步骤</a:t>
            </a:r>
            <a:r>
              <a:rPr lang="en-US" sz="1800" dirty="0"/>
              <a:t>:</a:t>
            </a:r>
          </a:p>
          <a:p>
            <a:pPr marL="1028700" lvl="1" indent="-342900"/>
            <a:r>
              <a:rPr lang="en-US" altLang="zh-CN" sz="1800" dirty="0"/>
              <a:t>(1) </a:t>
            </a:r>
            <a:r>
              <a:rPr lang="zh-CN" altLang="en-US" sz="1800" dirty="0"/>
              <a:t>采用自顶向下的思路，分析最优解的结构特征，分析问题是否存在最优子结构性质；</a:t>
            </a:r>
            <a:endParaRPr lang="en-US" altLang="zh-CN" sz="1800" dirty="0"/>
          </a:p>
          <a:p>
            <a:pPr marL="1028700" lvl="1" indent="-342900"/>
            <a:r>
              <a:rPr lang="en-US" altLang="zh-CN" sz="1800" dirty="0"/>
              <a:t>(2) </a:t>
            </a:r>
            <a:r>
              <a:rPr lang="zh-CN" altLang="en-US" sz="1800" dirty="0"/>
              <a:t>分析子问题之间的关联，分析问题是否存在重叠子问题；</a:t>
            </a:r>
            <a:endParaRPr lang="en-US" altLang="zh-CN" sz="1800" dirty="0"/>
          </a:p>
          <a:p>
            <a:pPr marL="1028700" lvl="1" indent="-342900"/>
            <a:endParaRPr lang="en-US" altLang="zh-CN" sz="1800" dirty="0"/>
          </a:p>
          <a:p>
            <a:pPr marL="342900" indent="-342900">
              <a:buFont typeface="Arial" panose="020B0604020202090204" pitchFamily="34" charset="0"/>
              <a:buChar char="•"/>
            </a:pPr>
            <a:r>
              <a:rPr lang="zh-CN" altLang="en-US" sz="2000" dirty="0"/>
              <a:t>设计一个</a:t>
            </a:r>
            <a:r>
              <a:rPr lang="zh-CN" altLang="en-US" sz="2000" b="1" dirty="0"/>
              <a:t>动态规划算法步骤</a:t>
            </a:r>
            <a:r>
              <a:rPr lang="zh-CN" altLang="en-US" sz="2000" dirty="0"/>
              <a:t>：</a:t>
            </a:r>
            <a:endParaRPr lang="en-US" altLang="zh-CN" sz="2000" dirty="0"/>
          </a:p>
          <a:p>
            <a:pPr marL="1028700" lvl="1" indent="-342900"/>
            <a:r>
              <a:rPr lang="en-US" altLang="zh-CN" sz="1800" dirty="0"/>
              <a:t>(1) </a:t>
            </a:r>
            <a:r>
              <a:rPr lang="zh-CN" altLang="en-US" sz="1800" dirty="0"/>
              <a:t>通过自顶向下的分析，用递归的形式定义一个最优解；</a:t>
            </a:r>
            <a:endParaRPr lang="en-US" altLang="zh-CN" sz="1800" dirty="0"/>
          </a:p>
          <a:p>
            <a:pPr marL="1028700" lvl="1" indent="-342900"/>
            <a:r>
              <a:rPr lang="en-US" altLang="zh-CN" sz="1800" dirty="0"/>
              <a:t>(2) </a:t>
            </a:r>
            <a:r>
              <a:rPr lang="zh-CN" altLang="en-US" sz="1800" dirty="0"/>
              <a:t>探讨底层的边界问题； </a:t>
            </a:r>
            <a:endParaRPr lang="en-US" altLang="zh-CN" sz="1800" dirty="0"/>
          </a:p>
          <a:p>
            <a:pPr marL="1028700" lvl="1" indent="-342900"/>
            <a:r>
              <a:rPr lang="en-US" altLang="zh-CN" sz="1800" dirty="0"/>
              <a:t>(3) </a:t>
            </a:r>
            <a:r>
              <a:rPr lang="zh-CN" altLang="en-US" sz="1800" dirty="0"/>
              <a:t>采用自底向上的方法，根据最优解的形式设计动态规划算法。</a:t>
            </a:r>
          </a:p>
          <a:p>
            <a:pPr marL="342900" indent="-342900">
              <a:buFont typeface="Arial" panose="020B0604020202090204" pitchFamily="34" charset="0"/>
              <a:buChar char="•"/>
            </a:pPr>
            <a:endParaRPr lang="zh-CN" altLang="en-US" sz="2000" dirty="0"/>
          </a:p>
          <a:p>
            <a:pPr marL="342900" indent="-342900">
              <a:buFont typeface="Arial" panose="020B0604020202090204" pitchFamily="34" charset="0"/>
              <a:buChar char="•"/>
            </a:pP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sz="2000" dirty="0"/>
              <a:t>小明准备周六勤工俭学，他在培训机构找到了一些家教兼职信息，培训机构提供了 </a:t>
            </a:r>
            <a:r>
              <a:rPr lang="en-US" altLang="zh-CN" sz="2000" dirty="0"/>
              <a:t>8 </a:t>
            </a:r>
            <a:r>
              <a:rPr lang="zh-CN" altLang="en-US" sz="2000" dirty="0"/>
              <a:t>个家教任务可供选择。家教任务的报酬为 </a:t>
            </a:r>
            <a:r>
              <a:rPr lang="en-US" altLang="zh-CN" sz="2000" dirty="0"/>
              <a:t>1 </a:t>
            </a:r>
            <a:r>
              <a:rPr lang="zh-CN" altLang="en-US" sz="2000" dirty="0"/>
              <a:t>至 </a:t>
            </a:r>
            <a:r>
              <a:rPr lang="en-US" altLang="zh-CN" sz="2000" dirty="0"/>
              <a:t>8 </a:t>
            </a:r>
            <a:r>
              <a:rPr lang="zh-CN" altLang="en-US" sz="2000" dirty="0"/>
              <a:t>百元，价格不等，持续时间不一样。小明按照任务结束时间早晚对 </a:t>
            </a:r>
            <a:r>
              <a:rPr lang="en-US" altLang="zh-CN" sz="2000" dirty="0"/>
              <a:t>8 </a:t>
            </a:r>
            <a:r>
              <a:rPr lang="zh-CN" altLang="en-US" sz="2000" dirty="0"/>
              <a:t>个任务进行了排序并编号，任务结束时间最早的编号为 </a:t>
            </a:r>
            <a:r>
              <a:rPr lang="en-US" altLang="zh-CN" sz="2000" dirty="0"/>
              <a:t>1</a:t>
            </a:r>
            <a:r>
              <a:rPr lang="zh-CN" altLang="en-US" sz="2000" dirty="0"/>
              <a:t>，结束最晚的编号为 </a:t>
            </a:r>
            <a:r>
              <a:rPr lang="en-US" altLang="zh-CN" sz="2000" dirty="0"/>
              <a:t>8</a:t>
            </a:r>
            <a:r>
              <a:rPr lang="zh-CN" altLang="en-US" sz="2000" dirty="0"/>
              <a:t>，排序编号结果如下图所示，图中任务条中间数值为该家教任务的相应报酬。</a:t>
            </a:r>
            <a:br>
              <a:rPr lang="zh-CN" altLang="en-US" sz="2000" dirty="0"/>
            </a:br>
            <a:endParaRPr lang="zh-CN" altLang="en-US" sz="2000" dirty="0"/>
          </a:p>
          <a:p>
            <a:pPr marL="342900" indent="-342900">
              <a:buFont typeface="Arial" panose="020B0604020202090204" pitchFamily="34" charset="0"/>
              <a:buChar char="•"/>
            </a:pPr>
            <a:endParaRPr lang="en-US" sz="2000"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动态规划求解示例</a:t>
            </a:r>
          </a:p>
        </p:txBody>
      </p:sp>
      <p:pic>
        <p:nvPicPr>
          <p:cNvPr id="1026" name="Picture 2"/>
          <p:cNvPicPr>
            <a:picLocks noChangeAspect="1" noChangeArrowheads="1"/>
          </p:cNvPicPr>
          <p:nvPr/>
        </p:nvPicPr>
        <p:blipFill>
          <a:blip r:embed="rId2"/>
          <a:srcRect/>
          <a:stretch>
            <a:fillRect/>
          </a:stretch>
        </p:blipFill>
        <p:spPr bwMode="auto">
          <a:xfrm>
            <a:off x="2863111" y="2521515"/>
            <a:ext cx="6115050" cy="401955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动态规划求解示例</a:t>
            </a:r>
          </a:p>
          <a:p>
            <a:endParaRPr lang="zh-CN" altLang="en-US" dirty="0"/>
          </a:p>
        </p:txBody>
      </p:sp>
      <p:sp>
        <p:nvSpPr>
          <p:cNvPr id="3" name="文本占位符 2"/>
          <p:cNvSpPr>
            <a:spLocks noGrp="1"/>
          </p:cNvSpPr>
          <p:nvPr>
            <p:ph type="body" sz="quarter" idx="22"/>
          </p:nvPr>
        </p:nvSpPr>
        <p:spPr>
          <a:xfrm>
            <a:off x="474300" y="901874"/>
            <a:ext cx="11081266" cy="4766832"/>
          </a:xfrm>
        </p:spPr>
        <p:txBody>
          <a:bodyPr>
            <a:normAutofit fontScale="25000" lnSpcReduction="20000"/>
          </a:bodyPr>
          <a:lstStyle/>
          <a:p>
            <a:r>
              <a:rPr lang="zh-CN" altLang="en-US" sz="8000" dirty="0"/>
              <a:t>答案：采用动态规划求解的分析步骤</a:t>
            </a:r>
            <a:endParaRPr lang="en-US" altLang="zh-CN" sz="8000" dirty="0"/>
          </a:p>
          <a:p>
            <a:pPr marL="457200" indent="-457200">
              <a:lnSpc>
                <a:spcPts val="1600"/>
              </a:lnSpc>
              <a:buAutoNum type="arabicParenBoth"/>
            </a:pPr>
            <a:r>
              <a:rPr lang="zh-CN" altLang="en-US" sz="8000" dirty="0"/>
              <a:t> 采用自顶向下的思路，分析是否存在最优子结构性质。</a:t>
            </a:r>
            <a:endParaRPr lang="en-US" altLang="zh-CN" sz="8000" dirty="0"/>
          </a:p>
          <a:p>
            <a:pPr marL="457200" indent="-457200">
              <a:lnSpc>
                <a:spcPts val="1600"/>
              </a:lnSpc>
            </a:pPr>
            <a:r>
              <a:rPr lang="en-US" altLang="zh-CN" sz="8000" dirty="0"/>
              <a:t>  •    </a:t>
            </a:r>
            <a:r>
              <a:rPr lang="zh-CN" altLang="en-US" sz="8000" dirty="0"/>
              <a:t>从任务 </a:t>
            </a:r>
            <a:r>
              <a:rPr lang="en-US" altLang="zh-CN" sz="8000" dirty="0"/>
              <a:t>8 </a:t>
            </a:r>
            <a:r>
              <a:rPr lang="zh-CN" altLang="en-US" sz="8000" dirty="0"/>
              <a:t>开始，将此时的最大化报酬的策略记为 </a:t>
            </a:r>
            <a:r>
              <a:rPr lang="en-US" altLang="zh-CN" sz="8000" dirty="0" err="1"/>
              <a:t>maxV</a:t>
            </a:r>
            <a:r>
              <a:rPr lang="en-US" altLang="zh-CN" sz="8000" dirty="0"/>
              <a:t>(8)</a:t>
            </a:r>
            <a:r>
              <a:rPr lang="zh-CN" altLang="en-US" sz="8000" dirty="0"/>
              <a:t>，对任务 </a:t>
            </a:r>
            <a:r>
              <a:rPr lang="en-US" altLang="zh-CN" sz="8000" dirty="0"/>
              <a:t>8 </a:t>
            </a:r>
            <a:r>
              <a:rPr lang="zh-CN" altLang="en-US" sz="8000" dirty="0"/>
              <a:t>有两种策略：选、不选。</a:t>
            </a:r>
            <a:endParaRPr lang="en-US" altLang="zh-CN" sz="8000" dirty="0"/>
          </a:p>
          <a:p>
            <a:pPr marL="457200" indent="-457200">
              <a:lnSpc>
                <a:spcPts val="1600"/>
              </a:lnSpc>
            </a:pPr>
            <a:r>
              <a:rPr lang="en-US" altLang="zh-CN" sz="8000" dirty="0"/>
              <a:t>  •</a:t>
            </a:r>
            <a:r>
              <a:rPr lang="zh-CN" altLang="en-US" sz="8000" dirty="0"/>
              <a:t>    如果选任务 </a:t>
            </a:r>
            <a:r>
              <a:rPr lang="en-US" altLang="zh-CN" sz="8000" dirty="0"/>
              <a:t>8</a:t>
            </a:r>
            <a:r>
              <a:rPr lang="zh-CN" altLang="en-US" sz="8000" dirty="0"/>
              <a:t>，由于任务 </a:t>
            </a:r>
            <a:r>
              <a:rPr lang="en-US" altLang="zh-CN" sz="8000" dirty="0"/>
              <a:t>8 </a:t>
            </a:r>
            <a:r>
              <a:rPr lang="zh-CN" altLang="en-US" sz="8000" dirty="0"/>
              <a:t>的开始时间是 </a:t>
            </a:r>
            <a:r>
              <a:rPr lang="en-US" altLang="zh-CN" sz="8000" dirty="0"/>
              <a:t>15 </a:t>
            </a:r>
            <a:r>
              <a:rPr lang="zh-CN" altLang="en-US" sz="8000" dirty="0"/>
              <a:t>点，接下来只能选择在 </a:t>
            </a:r>
            <a:r>
              <a:rPr lang="en-US" altLang="zh-CN" sz="8000" dirty="0"/>
              <a:t>15 </a:t>
            </a:r>
            <a:r>
              <a:rPr lang="zh-CN" altLang="en-US" sz="8000" dirty="0"/>
              <a:t>点前结束的任务，找</a:t>
            </a:r>
            <a:endParaRPr lang="en-US" altLang="zh-CN" sz="8000" dirty="0"/>
          </a:p>
          <a:p>
            <a:pPr marL="457200" indent="-457200">
              <a:lnSpc>
                <a:spcPts val="1600"/>
              </a:lnSpc>
            </a:pPr>
            <a:r>
              <a:rPr lang="en-US" altLang="zh-CN" sz="8000" dirty="0"/>
              <a:t>    </a:t>
            </a:r>
            <a:r>
              <a:rPr lang="zh-CN" altLang="en-US" sz="8000" dirty="0"/>
              <a:t>   到任务 </a:t>
            </a:r>
            <a:r>
              <a:rPr lang="en-US" altLang="zh-CN" sz="8000" dirty="0"/>
              <a:t>6 </a:t>
            </a:r>
            <a:r>
              <a:rPr lang="zh-CN" altLang="en-US" sz="8000" dirty="0"/>
              <a:t>的结束时间最接近任务 </a:t>
            </a:r>
            <a:r>
              <a:rPr lang="en-US" altLang="zh-CN" sz="8000" dirty="0"/>
              <a:t>8 </a:t>
            </a:r>
            <a:r>
              <a:rPr lang="zh-CN" altLang="en-US" sz="8000" dirty="0"/>
              <a:t>的开始时间，相应的策略报酬为 </a:t>
            </a:r>
            <a:r>
              <a:rPr lang="en-US" altLang="zh-CN" sz="8000" dirty="0"/>
              <a:t>v(8) + </a:t>
            </a:r>
            <a:r>
              <a:rPr lang="en-US" altLang="zh-CN" sz="8000" dirty="0" err="1"/>
              <a:t>maxV</a:t>
            </a:r>
            <a:r>
              <a:rPr lang="en-US" altLang="zh-CN" sz="8000" dirty="0"/>
              <a:t>(6)</a:t>
            </a:r>
            <a:r>
              <a:rPr lang="zh-CN" altLang="en-US" sz="8000" dirty="0"/>
              <a:t>。</a:t>
            </a:r>
            <a:endParaRPr lang="en-US" altLang="zh-CN" sz="8000" dirty="0"/>
          </a:p>
          <a:p>
            <a:pPr marL="457200" indent="-457200">
              <a:lnSpc>
                <a:spcPts val="1600"/>
              </a:lnSpc>
            </a:pPr>
            <a:r>
              <a:rPr lang="en-US" altLang="zh-CN" sz="8000" dirty="0"/>
              <a:t>  •    </a:t>
            </a:r>
            <a:r>
              <a:rPr lang="zh-CN" altLang="en-US" sz="8000" dirty="0"/>
              <a:t>如果不选任务 </a:t>
            </a:r>
            <a:r>
              <a:rPr lang="en-US" altLang="zh-CN" sz="8000" dirty="0"/>
              <a:t>8</a:t>
            </a:r>
            <a:r>
              <a:rPr lang="zh-CN" altLang="en-US" sz="8000" dirty="0"/>
              <a:t>，则直接开始分析任务 </a:t>
            </a:r>
            <a:r>
              <a:rPr lang="en-US" altLang="zh-CN" sz="8000" dirty="0"/>
              <a:t>7</a:t>
            </a:r>
            <a:r>
              <a:rPr lang="zh-CN" altLang="en-US" sz="8000" dirty="0"/>
              <a:t>，计算相应的最大化报酬策略</a:t>
            </a:r>
            <a:r>
              <a:rPr lang="en-US" altLang="zh-CN" sz="8000" dirty="0" err="1"/>
              <a:t>maxV</a:t>
            </a:r>
            <a:r>
              <a:rPr lang="en-US" altLang="zh-CN" sz="8000" dirty="0"/>
              <a:t>(7)</a:t>
            </a:r>
            <a:r>
              <a:rPr lang="zh-CN" altLang="en-US" sz="8000" dirty="0"/>
              <a:t>。</a:t>
            </a:r>
            <a:endParaRPr lang="en-US" altLang="zh-CN" sz="8000" dirty="0"/>
          </a:p>
          <a:p>
            <a:pPr marL="457200" indent="-457200">
              <a:lnSpc>
                <a:spcPts val="1600"/>
              </a:lnSpc>
            </a:pPr>
            <a:r>
              <a:rPr lang="en-US" altLang="zh-CN" sz="8000" dirty="0"/>
              <a:t>  •    </a:t>
            </a:r>
            <a:r>
              <a:rPr lang="zh-CN" altLang="en-US" sz="8000" dirty="0"/>
              <a:t>因此，为了最大化</a:t>
            </a:r>
            <a:r>
              <a:rPr lang="en-US" altLang="zh-CN" sz="8000" dirty="0" err="1"/>
              <a:t>maxV</a:t>
            </a:r>
            <a:r>
              <a:rPr lang="en-US" altLang="zh-CN" sz="8000" dirty="0"/>
              <a:t>(8) </a:t>
            </a:r>
            <a:r>
              <a:rPr lang="zh-CN" altLang="en-US" sz="8000" dirty="0"/>
              <a:t>的取值，我们在选、不选这两个策略中选择报酬大的策略，也就</a:t>
            </a:r>
            <a:endParaRPr lang="en-US" altLang="zh-CN" sz="8000" dirty="0"/>
          </a:p>
          <a:p>
            <a:pPr marL="457200" indent="-457200">
              <a:lnSpc>
                <a:spcPts val="1600"/>
              </a:lnSpc>
            </a:pPr>
            <a:r>
              <a:rPr lang="en-US" altLang="zh-CN" sz="8000" dirty="0"/>
              <a:t>       </a:t>
            </a:r>
            <a:r>
              <a:rPr lang="zh-CN" altLang="en-US" sz="8000" dirty="0"/>
              <a:t>是：</a:t>
            </a:r>
            <a:r>
              <a:rPr lang="en-US" altLang="zh-CN" sz="8000" dirty="0"/>
              <a:t> </a:t>
            </a:r>
            <a:r>
              <a:rPr lang="en-US" altLang="zh-CN" sz="8000" dirty="0" err="1"/>
              <a:t>maxV</a:t>
            </a:r>
            <a:r>
              <a:rPr lang="en-US" altLang="zh-CN" sz="8000" dirty="0"/>
              <a:t>(8) = max{v(8) + </a:t>
            </a:r>
            <a:r>
              <a:rPr lang="en-US" altLang="zh-CN" sz="8000" dirty="0" err="1"/>
              <a:t>maxV</a:t>
            </a:r>
            <a:r>
              <a:rPr lang="en-US" altLang="zh-CN" sz="8000" dirty="0"/>
              <a:t>(6)</a:t>
            </a:r>
            <a:r>
              <a:rPr lang="en-US" altLang="zh-CN" sz="8000" i="1" dirty="0"/>
              <a:t>, </a:t>
            </a:r>
            <a:r>
              <a:rPr lang="en-US" altLang="zh-CN" sz="8000" dirty="0" err="1"/>
              <a:t>maxV</a:t>
            </a:r>
            <a:r>
              <a:rPr lang="en-US" altLang="zh-CN" sz="8000" dirty="0"/>
              <a:t>(7)}</a:t>
            </a:r>
          </a:p>
          <a:p>
            <a:pPr marL="457200" indent="-457200">
              <a:lnSpc>
                <a:spcPts val="1600"/>
              </a:lnSpc>
            </a:pPr>
            <a:r>
              <a:rPr lang="en-US" altLang="zh-CN" sz="8000" dirty="0"/>
              <a:t> </a:t>
            </a:r>
          </a:p>
          <a:p>
            <a:pPr marL="457200" indent="-457200">
              <a:lnSpc>
                <a:spcPts val="1600"/>
              </a:lnSpc>
            </a:pPr>
            <a:r>
              <a:rPr lang="en-US" altLang="zh-CN" sz="8000" dirty="0"/>
              <a:t>  •    </a:t>
            </a:r>
            <a:r>
              <a:rPr lang="zh-CN" altLang="en-US" sz="8000" dirty="0"/>
              <a:t>推广可得：                                                           ， </a:t>
            </a:r>
            <a:r>
              <a:rPr lang="en-US" altLang="zh-CN" sz="8000" dirty="0" err="1"/>
              <a:t>pastJob</a:t>
            </a:r>
            <a:r>
              <a:rPr lang="en-US" altLang="zh-CN" sz="8000" dirty="0"/>
              <a:t>[</a:t>
            </a:r>
            <a:r>
              <a:rPr lang="en-US" altLang="zh-CN" sz="8000" dirty="0" err="1"/>
              <a:t>i</a:t>
            </a:r>
            <a:r>
              <a:rPr lang="en-US" altLang="zh-CN" sz="8000" dirty="0"/>
              <a:t>] </a:t>
            </a:r>
            <a:r>
              <a:rPr lang="zh-CN" altLang="en-US" sz="8000" dirty="0"/>
              <a:t>表示选择任务 </a:t>
            </a:r>
            <a:r>
              <a:rPr lang="en-US" altLang="zh-CN" sz="8000" dirty="0" err="1"/>
              <a:t>i</a:t>
            </a:r>
            <a:r>
              <a:rPr lang="en-US" altLang="zh-CN" sz="8000" dirty="0"/>
              <a:t> </a:t>
            </a:r>
            <a:r>
              <a:rPr lang="zh-CN" altLang="en-US" sz="8000" dirty="0"/>
              <a:t>的前面一个</a:t>
            </a:r>
            <a:endParaRPr lang="en-US" altLang="zh-CN" sz="8000" dirty="0"/>
          </a:p>
          <a:p>
            <a:pPr marL="457200" indent="-457200">
              <a:lnSpc>
                <a:spcPts val="1600"/>
              </a:lnSpc>
            </a:pPr>
            <a:endParaRPr lang="en-US" altLang="zh-CN" sz="8000" dirty="0"/>
          </a:p>
          <a:p>
            <a:pPr marL="457200" indent="-457200">
              <a:lnSpc>
                <a:spcPts val="1600"/>
              </a:lnSpc>
            </a:pPr>
            <a:r>
              <a:rPr lang="en-US" altLang="zh-CN" sz="8000" dirty="0"/>
              <a:t>       </a:t>
            </a:r>
            <a:r>
              <a:rPr lang="zh-CN" altLang="en-US" sz="8000" dirty="0"/>
              <a:t>任务的编号：</a:t>
            </a:r>
            <a:endParaRPr lang="en-US" altLang="zh-CN" sz="8000" dirty="0"/>
          </a:p>
          <a:p>
            <a:pPr marL="457200" indent="-457200">
              <a:lnSpc>
                <a:spcPts val="1600"/>
              </a:lnSpc>
            </a:pPr>
            <a:endParaRPr lang="en-US" altLang="zh-CN" sz="8000" dirty="0"/>
          </a:p>
          <a:p>
            <a:pPr marL="457200" indent="-457200">
              <a:lnSpc>
                <a:spcPts val="1600"/>
              </a:lnSpc>
            </a:pPr>
            <a:endParaRPr lang="en-US" altLang="zh-CN" sz="8000" dirty="0"/>
          </a:p>
          <a:p>
            <a:pPr marL="457200" indent="-457200">
              <a:lnSpc>
                <a:spcPts val="1600"/>
              </a:lnSpc>
            </a:pPr>
            <a:r>
              <a:rPr lang="en-US" altLang="zh-CN" sz="8000" dirty="0"/>
              <a:t>  •    </a:t>
            </a:r>
            <a:r>
              <a:rPr lang="zh-CN" altLang="en-US" sz="8000" dirty="0"/>
              <a:t>由此可见，该问题具有最优子结构性质。</a:t>
            </a:r>
            <a:br>
              <a:rPr lang="zh-CN" altLang="en-US" sz="800" dirty="0"/>
            </a:br>
            <a:endParaRPr lang="en-US" altLang="zh-CN" sz="8000" dirty="0"/>
          </a:p>
          <a:p>
            <a:pPr marL="457200" indent="-457200">
              <a:lnSpc>
                <a:spcPts val="1600"/>
              </a:lnSpc>
            </a:pPr>
            <a:br>
              <a:rPr lang="zh-CN" altLang="en-US" sz="8000" dirty="0"/>
            </a:br>
            <a:endParaRPr lang="en-US" altLang="zh-CN" sz="8000" dirty="0"/>
          </a:p>
          <a:p>
            <a:pPr marL="457200" indent="-457200">
              <a:lnSpc>
                <a:spcPts val="1600"/>
              </a:lnSpc>
            </a:pPr>
            <a:r>
              <a:rPr lang="en-US" altLang="zh-CN" sz="2000" dirty="0"/>
              <a:t> </a:t>
            </a:r>
          </a:p>
          <a:p>
            <a:pPr marL="457200" indent="-457200">
              <a:lnSpc>
                <a:spcPts val="1600"/>
              </a:lnSpc>
            </a:pPr>
            <a:br>
              <a:rPr lang="zh-CN" altLang="en-US" sz="2000" dirty="0"/>
            </a:br>
            <a:br>
              <a:rPr lang="zh-CN" altLang="en-US" sz="2000" dirty="0"/>
            </a:br>
            <a:br>
              <a:rPr lang="zh-CN" altLang="en-US" sz="2000" dirty="0"/>
            </a:br>
            <a:endParaRPr lang="en-US" altLang="zh-CN" sz="2000" dirty="0"/>
          </a:p>
          <a:p>
            <a:endParaRPr lang="zh-CN" altLang="en-US" sz="2000" dirty="0"/>
          </a:p>
        </p:txBody>
      </p:sp>
      <p:pic>
        <p:nvPicPr>
          <p:cNvPr id="2050" name="Picture 2"/>
          <p:cNvPicPr>
            <a:picLocks noChangeAspect="1" noChangeArrowheads="1"/>
          </p:cNvPicPr>
          <p:nvPr/>
        </p:nvPicPr>
        <p:blipFill>
          <a:blip r:embed="rId2"/>
          <a:srcRect/>
          <a:stretch>
            <a:fillRect/>
          </a:stretch>
        </p:blipFill>
        <p:spPr bwMode="auto">
          <a:xfrm>
            <a:off x="2316452" y="3554088"/>
            <a:ext cx="4518928" cy="80497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609330" y="4409162"/>
            <a:ext cx="3612276" cy="808524"/>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6989393" y="4305493"/>
            <a:ext cx="4108667" cy="2552507"/>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动态规划求解示例</a:t>
            </a:r>
          </a:p>
          <a:p>
            <a:endParaRPr lang="zh-CN" altLang="en-US" dirty="0"/>
          </a:p>
        </p:txBody>
      </p:sp>
      <p:sp>
        <p:nvSpPr>
          <p:cNvPr id="3" name="文本占位符 2"/>
          <p:cNvSpPr>
            <a:spLocks noGrp="1"/>
          </p:cNvSpPr>
          <p:nvPr>
            <p:ph type="body" sz="quarter" idx="22"/>
          </p:nvPr>
        </p:nvSpPr>
        <p:spPr/>
        <p:txBody>
          <a:bodyPr>
            <a:noAutofit/>
          </a:bodyPr>
          <a:lstStyle/>
          <a:p>
            <a:r>
              <a:rPr lang="en-US" altLang="zh-CN" sz="2000" dirty="0"/>
              <a:t>(2) </a:t>
            </a:r>
            <a:r>
              <a:rPr lang="zh-CN" altLang="en-US" sz="2000" dirty="0"/>
              <a:t>分析子问题之间的关联，分析问题是否存在重叠子问题。</a:t>
            </a:r>
            <a:endParaRPr lang="en-US" altLang="zh-CN" sz="2000" dirty="0"/>
          </a:p>
          <a:p>
            <a:r>
              <a:rPr lang="en-US" altLang="zh-CN" sz="2000" dirty="0"/>
              <a:t>•</a:t>
            </a:r>
            <a:r>
              <a:rPr lang="zh-CN" altLang="en-US" sz="2000" dirty="0"/>
              <a:t>     </a:t>
            </a:r>
            <a:r>
              <a:rPr lang="en-US" altLang="zh-CN" sz="2000" dirty="0" err="1"/>
              <a:t>maxV</a:t>
            </a:r>
            <a:r>
              <a:rPr lang="en-US" altLang="zh-CN" sz="2000" dirty="0"/>
              <a:t>(8) </a:t>
            </a:r>
            <a:r>
              <a:rPr lang="zh-CN" altLang="en-US" sz="2000" dirty="0"/>
              <a:t>的左子树和右子树都存在 </a:t>
            </a:r>
            <a:r>
              <a:rPr lang="en-US" altLang="zh-CN" sz="2000" dirty="0" err="1"/>
              <a:t>maxV</a:t>
            </a:r>
            <a:r>
              <a:rPr lang="en-US" altLang="zh-CN" sz="2000" dirty="0"/>
              <a:t>(6) </a:t>
            </a:r>
            <a:r>
              <a:rPr lang="zh-CN" altLang="en-US" sz="2000" dirty="0"/>
              <a:t>子问题。</a:t>
            </a:r>
            <a:br>
              <a:rPr lang="zh-CN" altLang="en-US" sz="2000" dirty="0"/>
            </a:br>
            <a:br>
              <a:rPr lang="zh-CN" altLang="en-US" sz="2000" dirty="0"/>
            </a:b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    </a:t>
            </a:r>
            <a:r>
              <a:rPr lang="zh-CN" altLang="en-US" sz="2000" dirty="0"/>
              <a:t>由此可见，该问题具有重叠子问题性质。</a:t>
            </a:r>
            <a:endParaRPr lang="en-US" altLang="zh-CN" sz="2000" dirty="0"/>
          </a:p>
          <a:p>
            <a:r>
              <a:rPr lang="en-US" altLang="zh-CN" sz="2000" dirty="0"/>
              <a:t> </a:t>
            </a:r>
            <a:br>
              <a:rPr lang="zh-CN" altLang="en-US" sz="2000" dirty="0"/>
            </a:br>
            <a:r>
              <a:rPr lang="en-US" altLang="zh-CN" sz="2000" dirty="0"/>
              <a:t>•   </a:t>
            </a:r>
            <a:r>
              <a:rPr lang="zh-CN" altLang="en-US" sz="2000" dirty="0"/>
              <a:t>综上述（</a:t>
            </a:r>
            <a:r>
              <a:rPr lang="en-US" altLang="zh-CN" sz="2000" dirty="0"/>
              <a:t>1</a:t>
            </a:r>
            <a:r>
              <a:rPr lang="zh-CN" altLang="en-US" sz="2000" dirty="0"/>
              <a:t>），（</a:t>
            </a:r>
            <a:r>
              <a:rPr lang="en-US" altLang="zh-CN" sz="2000" dirty="0"/>
              <a:t>2</a:t>
            </a:r>
            <a:r>
              <a:rPr lang="zh-CN" altLang="en-US" sz="2000" dirty="0"/>
              <a:t>）可知，该问题可用动态规划法求解</a:t>
            </a:r>
          </a:p>
        </p:txBody>
      </p:sp>
      <p:pic>
        <p:nvPicPr>
          <p:cNvPr id="3074" name="Picture 2"/>
          <p:cNvPicPr>
            <a:picLocks noChangeAspect="1" noChangeArrowheads="1"/>
          </p:cNvPicPr>
          <p:nvPr/>
        </p:nvPicPr>
        <p:blipFill>
          <a:blip r:embed="rId2"/>
          <a:srcRect/>
          <a:stretch>
            <a:fillRect/>
          </a:stretch>
        </p:blipFill>
        <p:spPr bwMode="auto">
          <a:xfrm>
            <a:off x="909899" y="2237135"/>
            <a:ext cx="5941838" cy="240619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动态规划求解示例</a:t>
            </a:r>
          </a:p>
          <a:p>
            <a:endParaRPr lang="zh-CN" altLang="en-US" dirty="0"/>
          </a:p>
        </p:txBody>
      </p:sp>
      <p:sp>
        <p:nvSpPr>
          <p:cNvPr id="3" name="文本占位符 2"/>
          <p:cNvSpPr>
            <a:spLocks noGrp="1"/>
          </p:cNvSpPr>
          <p:nvPr>
            <p:ph type="body" sz="quarter" idx="22"/>
          </p:nvPr>
        </p:nvSpPr>
        <p:spPr/>
        <p:txBody>
          <a:bodyPr>
            <a:normAutofit fontScale="25000" lnSpcReduction="20000"/>
          </a:bodyPr>
          <a:lstStyle/>
          <a:p>
            <a:r>
              <a:rPr lang="zh-CN" altLang="en-US" sz="8000" dirty="0"/>
              <a:t>下面根据动态规划算法的设计步骤，设计该例题的求解算法。</a:t>
            </a:r>
            <a:endParaRPr lang="en-US" altLang="zh-CN" sz="8000" dirty="0"/>
          </a:p>
          <a:p>
            <a:endParaRPr lang="en-US" altLang="zh-CN" sz="8000" dirty="0"/>
          </a:p>
          <a:p>
            <a:pPr marL="457200" indent="-457200">
              <a:buAutoNum type="arabicParenBoth"/>
            </a:pPr>
            <a:r>
              <a:rPr lang="zh-CN" altLang="en-US" sz="8000" dirty="0"/>
              <a:t>通过自顶向下的分析，用递归的形式定义一个最优解。</a:t>
            </a:r>
            <a:endParaRPr lang="en-US" altLang="zh-CN" sz="8000" dirty="0"/>
          </a:p>
          <a:p>
            <a:pPr marL="457200" indent="-457200"/>
            <a:r>
              <a:rPr lang="en-US" altLang="zh-CN" sz="8000" dirty="0"/>
              <a:t> •    </a:t>
            </a:r>
            <a:r>
              <a:rPr lang="zh-CN" altLang="en-US" sz="8000" dirty="0"/>
              <a:t>通过之前自顶向下的分析，我们已知该问题的最优解可由下式刻画：</a:t>
            </a:r>
            <a:endParaRPr lang="en-US" altLang="zh-CN" sz="8000" dirty="0"/>
          </a:p>
          <a:p>
            <a:pPr marL="457200" indent="-457200"/>
            <a:endParaRPr lang="en-US" altLang="zh-CN" sz="8000" dirty="0"/>
          </a:p>
          <a:p>
            <a:pPr marL="457200" indent="-457200"/>
            <a:endParaRPr lang="en-US" altLang="zh-CN" sz="8000" dirty="0"/>
          </a:p>
          <a:p>
            <a:pPr marL="457200" indent="-457200"/>
            <a:r>
              <a:rPr lang="en-US" altLang="zh-CN" sz="8000" dirty="0"/>
              <a:t>(2)  </a:t>
            </a:r>
            <a:r>
              <a:rPr lang="zh-CN" altLang="en-US" sz="8000" dirty="0"/>
              <a:t>探讨底层的边界问题。</a:t>
            </a:r>
            <a:endParaRPr lang="en-US" altLang="zh-CN" sz="8000" dirty="0"/>
          </a:p>
          <a:p>
            <a:pPr marL="457200" indent="-457200"/>
            <a:r>
              <a:rPr lang="en-US" altLang="zh-CN" sz="8000" dirty="0"/>
              <a:t> •    </a:t>
            </a:r>
            <a:r>
              <a:rPr lang="zh-CN" altLang="en-US" sz="8000" dirty="0"/>
              <a:t>最底层的策略是 </a:t>
            </a:r>
            <a:r>
              <a:rPr lang="en-US" altLang="zh-CN" sz="8000" dirty="0" err="1"/>
              <a:t>maxV</a:t>
            </a:r>
            <a:r>
              <a:rPr lang="en-US" altLang="zh-CN" sz="8000" dirty="0"/>
              <a:t>(1)</a:t>
            </a:r>
            <a:r>
              <a:rPr lang="zh-CN" altLang="en-US" sz="8000" dirty="0"/>
              <a:t>，针对任务 </a:t>
            </a:r>
            <a:r>
              <a:rPr lang="en-US" altLang="zh-CN" sz="8000" dirty="0"/>
              <a:t>1 </a:t>
            </a:r>
            <a:r>
              <a:rPr lang="zh-CN" altLang="en-US" sz="8000" dirty="0"/>
              <a:t>的策略分为选和不选两种，不选的报酬为 </a:t>
            </a:r>
            <a:r>
              <a:rPr lang="en-US" altLang="zh-CN" sz="8000" dirty="0"/>
              <a:t>0</a:t>
            </a:r>
            <a:r>
              <a:rPr lang="zh-CN" altLang="en-US" sz="8000" dirty="0"/>
              <a:t>，选的报</a:t>
            </a:r>
            <a:endParaRPr lang="en-US" altLang="zh-CN" sz="8000" dirty="0"/>
          </a:p>
          <a:p>
            <a:pPr marL="457200" indent="-457200"/>
            <a:r>
              <a:rPr lang="en-US" altLang="zh-CN" sz="8000" dirty="0"/>
              <a:t>       </a:t>
            </a:r>
            <a:r>
              <a:rPr lang="zh-CN" altLang="en-US" sz="8000" dirty="0"/>
              <a:t>酬为 </a:t>
            </a:r>
            <a:r>
              <a:rPr lang="en-US" altLang="zh-CN" sz="8000" dirty="0"/>
              <a:t>5</a:t>
            </a:r>
            <a:r>
              <a:rPr lang="zh-CN" altLang="en-US" sz="8000" dirty="0"/>
              <a:t>。因此，</a:t>
            </a:r>
            <a:r>
              <a:rPr lang="en-US" altLang="zh-CN" sz="8000" dirty="0" err="1"/>
              <a:t>maxV</a:t>
            </a:r>
            <a:r>
              <a:rPr lang="en-US" altLang="zh-CN" sz="8000" dirty="0"/>
              <a:t>(1) = max{5, 0} = 5</a:t>
            </a:r>
            <a:r>
              <a:rPr lang="zh-CN" altLang="en-US" sz="8000" dirty="0"/>
              <a:t>。</a:t>
            </a:r>
            <a:br>
              <a:rPr lang="zh-CN" altLang="en-US" sz="8000" dirty="0"/>
            </a:br>
            <a:r>
              <a:rPr lang="zh-CN" altLang="en-US" sz="8000" dirty="0"/>
              <a:t> </a:t>
            </a:r>
            <a:endParaRPr lang="en-US" altLang="zh-CN" sz="8000" dirty="0"/>
          </a:p>
          <a:p>
            <a:pPr marL="457200" indent="-457200"/>
            <a:endParaRPr lang="en-US" altLang="zh-CN" sz="2000" dirty="0"/>
          </a:p>
          <a:p>
            <a:pPr marL="457200" indent="-457200"/>
            <a:br>
              <a:rPr lang="zh-CN" altLang="en-US" sz="2000" dirty="0"/>
            </a:br>
            <a:r>
              <a:rPr lang="zh-CN" altLang="en-US" sz="2000" dirty="0"/>
              <a:t> </a:t>
            </a:r>
            <a:br>
              <a:rPr lang="zh-CN" altLang="en-US" sz="2000" dirty="0"/>
            </a:br>
            <a:r>
              <a:rPr lang="zh-CN" altLang="en-US" dirty="0"/>
              <a:t> </a:t>
            </a:r>
            <a:br>
              <a:rPr lang="zh-CN" altLang="en-US" dirty="0"/>
            </a:b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965807" y="2720457"/>
            <a:ext cx="5760669" cy="391882"/>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7245263" y="4195025"/>
            <a:ext cx="4051256" cy="266297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动态规划求解示例</a:t>
            </a:r>
          </a:p>
          <a:p>
            <a:endParaRPr lang="zh-CN" altLang="en-US" dirty="0"/>
          </a:p>
        </p:txBody>
      </p:sp>
      <p:sp>
        <p:nvSpPr>
          <p:cNvPr id="3" name="文本占位符 2"/>
          <p:cNvSpPr>
            <a:spLocks noGrp="1"/>
          </p:cNvSpPr>
          <p:nvPr>
            <p:ph type="body" sz="quarter" idx="22"/>
          </p:nvPr>
        </p:nvSpPr>
        <p:spPr/>
        <p:txBody>
          <a:bodyPr/>
          <a:lstStyle/>
          <a:p>
            <a:pPr marL="457200" indent="-457200"/>
            <a:r>
              <a:rPr lang="en-US" altLang="zh-CN" sz="2000" dirty="0"/>
              <a:t>(3) </a:t>
            </a:r>
            <a:r>
              <a:rPr lang="zh-CN" altLang="en-US" sz="2000" dirty="0"/>
              <a:t>采用自底向上的方法，根据最优解的形式设计动态规划算法。</a:t>
            </a:r>
            <a:endParaRPr lang="en-US" altLang="zh-CN" sz="2000" dirty="0"/>
          </a:p>
          <a:p>
            <a:pPr marL="457200" indent="-457200"/>
            <a:r>
              <a:rPr lang="en-US" altLang="zh-CN" sz="2000" dirty="0"/>
              <a:t> •   </a:t>
            </a:r>
          </a:p>
          <a:p>
            <a:endParaRPr lang="zh-CN" altLang="en-US" dirty="0"/>
          </a:p>
        </p:txBody>
      </p:sp>
      <p:pic>
        <p:nvPicPr>
          <p:cNvPr id="4" name="Picture 3"/>
          <p:cNvPicPr>
            <a:picLocks noChangeAspect="1" noChangeArrowheads="1"/>
          </p:cNvPicPr>
          <p:nvPr/>
        </p:nvPicPr>
        <p:blipFill>
          <a:blip r:embed="rId2"/>
          <a:srcRect/>
          <a:stretch>
            <a:fillRect/>
          </a:stretch>
        </p:blipFill>
        <p:spPr bwMode="auto">
          <a:xfrm>
            <a:off x="790442" y="1635988"/>
            <a:ext cx="6111399" cy="2334763"/>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1091067" y="4133589"/>
            <a:ext cx="6637492" cy="2523995"/>
          </a:xfrm>
          <a:prstGeom prst="rect">
            <a:avLst/>
          </a:prstGeom>
          <a:noFill/>
          <a:ln w="9525">
            <a:noFill/>
            <a:miter lim="800000"/>
            <a:headEnd/>
            <a:tailEnd/>
          </a:ln>
          <a:effectLst/>
        </p:spPr>
      </p:pic>
      <p:sp>
        <p:nvSpPr>
          <p:cNvPr id="6" name="TextBox 5"/>
          <p:cNvSpPr txBox="1"/>
          <p:nvPr/>
        </p:nvSpPr>
        <p:spPr>
          <a:xfrm>
            <a:off x="6826687" y="2749277"/>
            <a:ext cx="1290181" cy="369332"/>
          </a:xfrm>
          <a:prstGeom prst="rect">
            <a:avLst/>
          </a:prstGeom>
          <a:noFill/>
        </p:spPr>
        <p:txBody>
          <a:bodyPr wrap="square" rtlCol="0">
            <a:spAutoFit/>
          </a:bodyPr>
          <a:lstStyle/>
          <a:p>
            <a:r>
              <a:rPr lang="zh-CN" altLang="en-US" b="1" dirty="0"/>
              <a:t>伪代码</a:t>
            </a:r>
          </a:p>
        </p:txBody>
      </p:sp>
      <p:sp>
        <p:nvSpPr>
          <p:cNvPr id="7" name="TextBox 6"/>
          <p:cNvSpPr txBox="1"/>
          <p:nvPr/>
        </p:nvSpPr>
        <p:spPr>
          <a:xfrm>
            <a:off x="8828240" y="5598763"/>
            <a:ext cx="1297488" cy="369332"/>
          </a:xfrm>
          <a:prstGeom prst="rect">
            <a:avLst/>
          </a:prstGeom>
          <a:noFill/>
        </p:spPr>
        <p:txBody>
          <a:bodyPr wrap="square" rtlCol="0">
            <a:spAutoFit/>
          </a:bodyPr>
          <a:lstStyle/>
          <a:p>
            <a:r>
              <a:rPr lang="zh-CN" altLang="en-US" b="1" dirty="0"/>
              <a:t>计算过程</a:t>
            </a:r>
          </a:p>
        </p:txBody>
      </p:sp>
      <p:pic>
        <p:nvPicPr>
          <p:cNvPr id="8" name="Picture 2"/>
          <p:cNvPicPr>
            <a:picLocks noChangeAspect="1" noChangeArrowheads="1"/>
          </p:cNvPicPr>
          <p:nvPr/>
        </p:nvPicPr>
        <p:blipFill>
          <a:blip r:embed="rId4"/>
          <a:srcRect/>
          <a:stretch>
            <a:fillRect/>
          </a:stretch>
        </p:blipFill>
        <p:spPr bwMode="auto">
          <a:xfrm>
            <a:off x="7970599" y="2204096"/>
            <a:ext cx="4221401" cy="2774815"/>
          </a:xfrm>
          <a:prstGeom prst="rect">
            <a:avLst/>
          </a:prstGeom>
          <a:noFill/>
          <a:ln w="9525">
            <a:noFill/>
            <a:miter lim="800000"/>
            <a:headEnd/>
            <a:tailEnd/>
          </a:ln>
          <a:effectLst/>
        </p:spPr>
      </p:pic>
      <p:sp>
        <p:nvSpPr>
          <p:cNvPr id="9" name="左箭头 8"/>
          <p:cNvSpPr/>
          <p:nvPr/>
        </p:nvSpPr>
        <p:spPr>
          <a:xfrm>
            <a:off x="7970599" y="5598763"/>
            <a:ext cx="522048"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箭头 9"/>
          <p:cNvSpPr/>
          <p:nvPr/>
        </p:nvSpPr>
        <p:spPr>
          <a:xfrm>
            <a:off x="6162805" y="2749277"/>
            <a:ext cx="501042"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动态规划求解MDP</a:t>
            </a:r>
            <a:endParaRPr lang="en-US" dirty="0"/>
          </a:p>
        </p:txBody>
      </p:sp>
      <p:sp>
        <p:nvSpPr>
          <p:cNvPr id="3" name="Text Placeholder 2"/>
          <p:cNvSpPr>
            <a:spLocks noGrp="1"/>
          </p:cNvSpPr>
          <p:nvPr>
            <p:ph type="body" sz="quarter" idx="22"/>
          </p:nvPr>
        </p:nvSpPr>
        <p:spPr/>
        <p:txBody>
          <a:bodyPr>
            <a:normAutofit fontScale="92500" lnSpcReduction="10000"/>
          </a:bodyPr>
          <a:lstStyle/>
          <a:p>
            <a:pPr marL="342900" indent="-342900">
              <a:buFont typeface="Arial" panose="020B0604020202090204" pitchFamily="34" charset="0"/>
              <a:buChar char="•"/>
            </a:pPr>
            <a:r>
              <a:rPr lang="zh-CN" altLang="en-US" b="1" dirty="0"/>
              <a:t>马尔科夫决策过程</a:t>
            </a:r>
            <a:r>
              <a:rPr lang="zh-CN" altLang="en-US" dirty="0"/>
              <a:t>满足动态规划的</a:t>
            </a:r>
            <a:r>
              <a:rPr lang="zh-CN" altLang="en-US" b="1" dirty="0"/>
              <a:t>两个特性</a:t>
            </a:r>
            <a:r>
              <a:rPr lang="zh-CN" altLang="en-US" dirty="0"/>
              <a:t>：</a:t>
            </a:r>
            <a:endParaRPr lang="en-US" altLang="zh-CN" dirty="0"/>
          </a:p>
          <a:p>
            <a:pPr marL="1028700" lvl="1" indent="-342900"/>
            <a:r>
              <a:rPr lang="en-US" altLang="zh-CN" sz="1900" dirty="0"/>
              <a:t>(1) </a:t>
            </a:r>
            <a:r>
              <a:rPr lang="zh-CN" altLang="en-US" sz="1900" dirty="0"/>
              <a:t>最优子结构，最优值函数具有递归形式；</a:t>
            </a:r>
            <a:endParaRPr lang="en-US" altLang="zh-CN" sz="1900" dirty="0"/>
          </a:p>
          <a:p>
            <a:pPr marL="1028700" lvl="1" indent="-342900"/>
            <a:r>
              <a:rPr lang="en-US" altLang="zh-CN" sz="1900" dirty="0"/>
              <a:t>(2) </a:t>
            </a:r>
            <a:r>
              <a:rPr lang="zh-CN" altLang="en-US" sz="1900" dirty="0"/>
              <a:t>子问题重叠，存储求解过程中的最优值函数，以便后续使用。</a:t>
            </a:r>
            <a:endParaRPr lang="en-US" altLang="zh-CN" sz="1900" dirty="0"/>
          </a:p>
          <a:p>
            <a:pPr marL="342900" indent="-342900">
              <a:buFont typeface="Arial" panose="020B0604020202090204" pitchFamily="34" charset="0"/>
              <a:buChar char="•"/>
            </a:pPr>
            <a:r>
              <a:rPr lang="zh-CN" altLang="en-US" dirty="0"/>
              <a:t>因此，可以采用动态规划求解马尔科夫决策过程。</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贝尔曼最优方程中利用了后继状态（或行动）的价值估计来学习当前状态（或行动）的价值估计，这种方法被称为</a:t>
            </a:r>
            <a:r>
              <a:rPr lang="zh-CN" altLang="en-US" b="1" dirty="0"/>
              <a:t>自举（</a:t>
            </a:r>
            <a:r>
              <a:rPr lang="en-US" b="1" dirty="0"/>
              <a:t>Bootstrapping）。</a:t>
            </a:r>
            <a:r>
              <a:rPr lang="zh-CN" altLang="en-US" dirty="0"/>
              <a:t>基于马尔科夫决策过程的动态规划法在学习最优值函数的过程中就是基于自举法进行的。</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强化学习有</a:t>
            </a:r>
            <a:r>
              <a:rPr lang="zh-CN" altLang="en-US" b="1" dirty="0">
                <a:solidFill>
                  <a:srgbClr val="0070C0"/>
                </a:solidFill>
              </a:rPr>
              <a:t>两个基本问题</a:t>
            </a:r>
            <a:r>
              <a:rPr lang="zh-CN" altLang="en-US" dirty="0"/>
              <a:t>：</a:t>
            </a:r>
            <a:endParaRPr lang="en-US" altLang="zh-CN" dirty="0"/>
          </a:p>
          <a:p>
            <a:pPr marL="1028700" lvl="1" indent="-342900"/>
            <a:r>
              <a:rPr lang="en-US" altLang="zh-CN" sz="1900" dirty="0"/>
              <a:t>(1) </a:t>
            </a:r>
            <a:r>
              <a:rPr lang="zh-CN" altLang="en-US" sz="1900" b="1" dirty="0">
                <a:solidFill>
                  <a:srgbClr val="0070C0"/>
                </a:solidFill>
              </a:rPr>
              <a:t>预测（</a:t>
            </a:r>
            <a:r>
              <a:rPr lang="en-US" sz="1900" b="1" dirty="0">
                <a:solidFill>
                  <a:srgbClr val="0070C0"/>
                </a:solidFill>
              </a:rPr>
              <a:t>Prediction）：</a:t>
            </a:r>
            <a:r>
              <a:rPr lang="zh-CN" altLang="en-US" sz="1900" dirty="0"/>
              <a:t>给定马尔科夫决策过程</a:t>
            </a:r>
            <a:r>
              <a:rPr lang="en-US" altLang="zh-CN" sz="1900" dirty="0"/>
              <a:t>(𝑆, 𝐴,</a:t>
            </a:r>
            <a:r>
              <a:rPr lang="en-US" sz="1900" dirty="0"/>
              <a:t>P,𝑅, 𝛾)</a:t>
            </a:r>
            <a:r>
              <a:rPr lang="zh-CN" altLang="en-US" sz="1900" dirty="0"/>
              <a:t>和策略𝜋，求解该策略𝜋 下的状态值函数𝑣</a:t>
            </a:r>
            <a:r>
              <a:rPr lang="zh-CN" altLang="en-US" sz="1900" baseline="-25000" dirty="0"/>
              <a:t>𝜋</a:t>
            </a:r>
            <a:r>
              <a:rPr lang="zh-CN" altLang="en-US" sz="1900" dirty="0"/>
              <a:t>。 </a:t>
            </a:r>
            <a:endParaRPr lang="en-US" altLang="zh-CN" sz="1900" dirty="0"/>
          </a:p>
          <a:p>
            <a:pPr marL="1028700" lvl="1" indent="-342900"/>
            <a:r>
              <a:rPr lang="en-US" altLang="zh-CN" sz="1900" dirty="0"/>
              <a:t>(2) </a:t>
            </a:r>
            <a:r>
              <a:rPr lang="zh-CN" altLang="en-US" sz="1900" b="1" dirty="0">
                <a:solidFill>
                  <a:srgbClr val="0070C0"/>
                </a:solidFill>
              </a:rPr>
              <a:t>控制（</a:t>
            </a:r>
            <a:r>
              <a:rPr lang="en-US" sz="1900" b="1" dirty="0">
                <a:solidFill>
                  <a:srgbClr val="0070C0"/>
                </a:solidFill>
              </a:rPr>
              <a:t>Control）：</a:t>
            </a:r>
            <a:r>
              <a:rPr lang="zh-CN" altLang="en-US" sz="1900" dirty="0"/>
              <a:t>给定马尔科夫决策过程</a:t>
            </a:r>
            <a:r>
              <a:rPr lang="en-US" altLang="zh-CN" sz="1900" dirty="0"/>
              <a:t>(𝑆, 𝐴,</a:t>
            </a:r>
            <a:r>
              <a:rPr lang="en-US" sz="1900" dirty="0"/>
              <a:t>P,𝑅, 𝛾)，</a:t>
            </a:r>
            <a:r>
              <a:rPr lang="zh-CN" altLang="en-US" sz="1900" dirty="0"/>
              <a:t>求解最优策略𝜋</a:t>
            </a:r>
            <a:r>
              <a:rPr lang="zh-CN" altLang="en-US" sz="1900" baseline="-25000" dirty="0"/>
              <a:t>*</a:t>
            </a:r>
            <a:r>
              <a:rPr lang="zh-CN" altLang="en-US" sz="1900" dirty="0"/>
              <a:t> 和最优状态值函数𝑣</a:t>
            </a:r>
            <a:r>
              <a:rPr lang="zh-CN" altLang="en-US" sz="1900" baseline="-25000" dirty="0"/>
              <a:t>*</a:t>
            </a:r>
            <a:endParaRPr lang="zh-CN" altLang="en-US" sz="1900" dirty="0"/>
          </a:p>
          <a:p>
            <a:pPr marL="342900" indent="-342900">
              <a:buFont typeface="Arial" panose="020B0604020202090204" pitchFamily="34" charset="0"/>
              <a:buChar char="•"/>
            </a:pPr>
            <a:endParaRPr lang="zh-CN" altLang="en-US" dirty="0"/>
          </a:p>
          <a:p>
            <a:pPr marL="342900" indent="-342900">
              <a:buFont typeface="Arial" panose="020B0604020202090204" pitchFamily="34" charset="0"/>
              <a:buChar char="•"/>
            </a:pPr>
            <a:endParaRPr lang="zh-CN" altLang="en-US" dirty="0"/>
          </a:p>
          <a:p>
            <a:pPr marL="342900" indent="-342900">
              <a:buFont typeface="Arial" panose="020B0604020202090204" pitchFamily="34" charset="0"/>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基于动态规划的预测</a:t>
            </a:r>
            <a:r>
              <a:rPr lang="zh-CN" altLang="en-US" dirty="0"/>
              <a:t>（策略评估）</a:t>
            </a:r>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sz="2000" dirty="0"/>
              <a:t>预测（</a:t>
            </a:r>
            <a:r>
              <a:rPr lang="en-US" sz="2000" dirty="0"/>
              <a:t>Prediction）</a:t>
            </a:r>
            <a:r>
              <a:rPr lang="zh-CN" altLang="en-US" sz="2000" dirty="0"/>
              <a:t>和控制（</a:t>
            </a:r>
            <a:r>
              <a:rPr lang="en-US" sz="2000" dirty="0"/>
              <a:t>Control）</a:t>
            </a:r>
            <a:r>
              <a:rPr lang="zh-CN" altLang="en-US" sz="2000" dirty="0"/>
              <a:t>是强化学习的两个基本问题。</a:t>
            </a:r>
            <a:endParaRPr lang="en-US" altLang="zh-CN" sz="2000" dirty="0"/>
          </a:p>
          <a:p>
            <a:pPr marL="342900" indent="-342900">
              <a:buFont typeface="Arial" panose="020B0604020202090204" pitchFamily="34" charset="0"/>
              <a:buChar char="•"/>
            </a:pPr>
            <a:r>
              <a:rPr lang="zh-CN" altLang="en-US" sz="2000" dirty="0"/>
              <a:t>在预测问题中，给定</a:t>
            </a:r>
            <a:r>
              <a:rPr lang="en-US" sz="2000" dirty="0"/>
              <a:t>MDP(𝑆, 𝐴,P,𝑅, 𝛾) </a:t>
            </a:r>
            <a:r>
              <a:rPr lang="zh-CN" altLang="en-US" sz="2000" dirty="0"/>
              <a:t>和策略𝜋，需要求解该策略𝜋 下的</a:t>
            </a:r>
            <a:r>
              <a:rPr lang="zh-CN" altLang="en-US" sz="2000" b="1" dirty="0"/>
              <a:t>状态值函数𝑣</a:t>
            </a:r>
            <a:r>
              <a:rPr lang="zh-CN" altLang="en-US" sz="2000" b="1" baseline="-25000" dirty="0"/>
              <a:t>𝜋</a:t>
            </a:r>
            <a:r>
              <a:rPr lang="zh-CN" altLang="en-US" sz="2000" b="1" dirty="0"/>
              <a:t> </a:t>
            </a:r>
            <a:r>
              <a:rPr lang="zh-CN" altLang="en-US" sz="2000" dirty="0"/>
              <a:t>。预测问题求解的状态值函数𝑣</a:t>
            </a:r>
            <a:r>
              <a:rPr lang="zh-CN" altLang="en-US" sz="2000" baseline="-25000" dirty="0"/>
              <a:t>𝜋</a:t>
            </a:r>
            <a:r>
              <a:rPr lang="zh-CN" altLang="en-US" sz="2000" dirty="0"/>
              <a:t> 通常用于评价给定策略𝜋 的效果，状态值函数𝑣</a:t>
            </a:r>
            <a:r>
              <a:rPr lang="zh-CN" altLang="en-US" sz="2000" baseline="-25000" dirty="0"/>
              <a:t>𝜋</a:t>
            </a:r>
            <a:r>
              <a:rPr lang="zh-CN" altLang="en-US" sz="2000" dirty="0"/>
              <a:t> 的值越大，说明策略𝜋 的效果越好。因此，预测通常也被称为</a:t>
            </a:r>
            <a:r>
              <a:rPr lang="zh-CN" altLang="en-US" sz="2000" b="1" dirty="0">
                <a:solidFill>
                  <a:srgbClr val="0070C0"/>
                </a:solidFill>
              </a:rPr>
              <a:t>策略评估</a:t>
            </a:r>
            <a:r>
              <a:rPr lang="zh-CN" altLang="en-US" sz="2000" dirty="0"/>
              <a:t>（</a:t>
            </a:r>
            <a:r>
              <a:rPr lang="en-US" sz="2000" dirty="0"/>
              <a:t>Policy Evaluation）。</a:t>
            </a:r>
          </a:p>
          <a:p>
            <a:pPr marL="342900" indent="-342900">
              <a:buFont typeface="Arial" panose="020B0604020202090204" pitchFamily="34" charset="0"/>
              <a:buChar char="•"/>
            </a:pPr>
            <a:r>
              <a:rPr lang="zh-CN" altLang="en-US" sz="2000" dirty="0"/>
              <a:t>由于可以采用动态规划求解马尔科夫决策过程。</a:t>
            </a:r>
            <a:endParaRPr lang="en-US" altLang="zh-CN" sz="2000" dirty="0"/>
          </a:p>
          <a:p>
            <a:pPr marL="342900" indent="-342900">
              <a:buFont typeface="Arial" panose="020B0604020202090204" pitchFamily="34" charset="0"/>
              <a:buChar char="•"/>
            </a:pPr>
            <a:r>
              <a:rPr lang="zh-CN" altLang="en-US" sz="2000" b="1" dirty="0"/>
              <a:t>策略评估的迭代算法</a:t>
            </a:r>
            <a:r>
              <a:rPr lang="zh-CN" altLang="en-US" sz="2000" dirty="0"/>
              <a:t>就是采用动态规划的思想，对给定</a:t>
            </a:r>
            <a:r>
              <a:rPr lang="zh-CN" altLang="en-US" sz="2000" b="1" dirty="0">
                <a:solidFill>
                  <a:srgbClr val="0070C0"/>
                </a:solidFill>
              </a:rPr>
              <a:t>策略𝜋 </a:t>
            </a:r>
            <a:r>
              <a:rPr lang="zh-CN" altLang="en-US" sz="2000" dirty="0"/>
              <a:t>进行评估。基本思路是初始化状态值函数，依据给定策略、状态转移策略、奖励函数和折现因子，计算贝尔曼方程中的状态值函数，逐步迭代直至收敛</a:t>
            </a:r>
          </a:p>
          <a:p>
            <a:pPr marL="342900" indent="-342900">
              <a:buFont typeface="Arial" panose="020B0604020202090204" pitchFamily="34" charset="0"/>
              <a:buChar char="•"/>
            </a:pPr>
            <a:endParaRPr lang="en-US" sz="2000" dirty="0"/>
          </a:p>
          <a:p>
            <a:endParaRPr lang="en-US" sz="2000" dirty="0"/>
          </a:p>
        </p:txBody>
      </p:sp>
      <p:pic>
        <p:nvPicPr>
          <p:cNvPr id="4" name="Picture 3"/>
          <p:cNvPicPr>
            <a:picLocks noChangeAspect="1"/>
          </p:cNvPicPr>
          <p:nvPr/>
        </p:nvPicPr>
        <p:blipFill>
          <a:blip r:embed="rId2"/>
          <a:stretch>
            <a:fillRect/>
          </a:stretch>
        </p:blipFill>
        <p:spPr>
          <a:xfrm>
            <a:off x="879021" y="4225202"/>
            <a:ext cx="4459966" cy="2181354"/>
          </a:xfrm>
          <a:prstGeom prst="rect">
            <a:avLst/>
          </a:prstGeom>
        </p:spPr>
      </p:pic>
      <p:sp>
        <p:nvSpPr>
          <p:cNvPr id="5" name="Hexagon 4"/>
          <p:cNvSpPr/>
          <p:nvPr/>
        </p:nvSpPr>
        <p:spPr>
          <a:xfrm>
            <a:off x="5178934" y="4454562"/>
            <a:ext cx="1452282" cy="1277470"/>
          </a:xfrm>
          <a:prstGeom prst="hexago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srgbClr val="0070C0"/>
                </a:solidFill>
              </a:rPr>
              <a:t>策略𝜋</a:t>
            </a:r>
            <a:endParaRPr lang="en-US" dirty="0"/>
          </a:p>
        </p:txBody>
      </p:sp>
      <p:sp>
        <p:nvSpPr>
          <p:cNvPr id="6" name="Right Arrow 5"/>
          <p:cNvSpPr/>
          <p:nvPr/>
        </p:nvSpPr>
        <p:spPr>
          <a:xfrm>
            <a:off x="6631216" y="4454562"/>
            <a:ext cx="643645" cy="103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463120" y="4293794"/>
            <a:ext cx="2097741"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err="1">
                <a:latin typeface="Microsoft YaHei" panose="020B0503020204020204" pitchFamily="34" charset="-122"/>
                <a:ea typeface="Microsoft YaHei" panose="020B0503020204020204" pitchFamily="34" charset="-122"/>
              </a:rPr>
              <a:t>初始化</a:t>
            </a:r>
            <a:r>
              <a:rPr lang="zh-CN" altLang="en-US" sz="1600" dirty="0">
                <a:latin typeface="Microsoft YaHei" panose="020B0503020204020204" pitchFamily="34" charset="-122"/>
                <a:ea typeface="Microsoft YaHei" panose="020B0503020204020204" pitchFamily="34" charset="-122"/>
              </a:rPr>
              <a:t>状态值函数</a:t>
            </a:r>
            <a:endParaRPr lang="en-US" sz="1600" dirty="0">
              <a:latin typeface="Microsoft YaHei" panose="020B0503020204020204" pitchFamily="34" charset="-122"/>
              <a:ea typeface="Microsoft YaHei" panose="020B0503020204020204" pitchFamily="34" charset="-122"/>
            </a:endParaRPr>
          </a:p>
        </p:txBody>
      </p:sp>
      <p:sp>
        <p:nvSpPr>
          <p:cNvPr id="8" name="Right Arrow 7"/>
          <p:cNvSpPr/>
          <p:nvPr/>
        </p:nvSpPr>
        <p:spPr>
          <a:xfrm>
            <a:off x="6714114" y="5069690"/>
            <a:ext cx="643645" cy="103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74158" y="4847075"/>
            <a:ext cx="2097741"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err="1">
                <a:latin typeface="Microsoft YaHei" panose="020B0503020204020204" pitchFamily="34" charset="-122"/>
                <a:ea typeface="Microsoft YaHei" panose="020B0503020204020204" pitchFamily="34" charset="-122"/>
              </a:rPr>
              <a:t>依据给定策略</a:t>
            </a:r>
            <a:r>
              <a:rPr lang="zh-CN" altLang="en-US" sz="1600" dirty="0">
                <a:latin typeface="Microsoft YaHei" panose="020B0503020204020204" pitchFamily="34" charset="-122"/>
                <a:ea typeface="Microsoft YaHei" panose="020B0503020204020204" pitchFamily="34" charset="-122"/>
              </a:rPr>
              <a:t>、状态转移策略、奖励函数和折现因子</a:t>
            </a:r>
            <a:endParaRPr lang="en-US" sz="1600" dirty="0">
              <a:latin typeface="Microsoft YaHei" panose="020B0503020204020204" pitchFamily="34" charset="-122"/>
              <a:ea typeface="Microsoft YaHei" panose="020B0503020204020204" pitchFamily="34" charset="-122"/>
            </a:endParaRPr>
          </a:p>
        </p:txBody>
      </p:sp>
      <p:sp>
        <p:nvSpPr>
          <p:cNvPr id="11" name="Right Arrow 10"/>
          <p:cNvSpPr/>
          <p:nvPr/>
        </p:nvSpPr>
        <p:spPr>
          <a:xfrm>
            <a:off x="9638900" y="4847075"/>
            <a:ext cx="372071" cy="105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058320" y="4705717"/>
            <a:ext cx="2097741"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err="1">
                <a:latin typeface="Microsoft YaHei" panose="020B0503020204020204" pitchFamily="34" charset="-122"/>
                <a:ea typeface="Microsoft YaHei" panose="020B0503020204020204" pitchFamily="34" charset="-122"/>
              </a:rPr>
              <a:t>计算贝尔曼方程中</a:t>
            </a:r>
            <a:r>
              <a:rPr lang="zh-CN" altLang="en-US" sz="1600" dirty="0">
                <a:latin typeface="Microsoft YaHei" panose="020B0503020204020204" pitchFamily="34" charset="-122"/>
                <a:ea typeface="Microsoft YaHei" panose="020B0503020204020204" pitchFamily="34" charset="-122"/>
              </a:rPr>
              <a:t>状态值函数</a:t>
            </a:r>
            <a:endParaRPr lang="en-US" sz="1600" dirty="0">
              <a:latin typeface="Microsoft YaHei" panose="020B0503020204020204" pitchFamily="34" charset="-122"/>
              <a:ea typeface="Microsoft YaHei" panose="020B0503020204020204" pitchFamily="34" charset="-122"/>
            </a:endParaRPr>
          </a:p>
        </p:txBody>
      </p:sp>
      <p:sp>
        <p:nvSpPr>
          <p:cNvPr id="13" name="Right Arrow 12"/>
          <p:cNvSpPr/>
          <p:nvPr/>
        </p:nvSpPr>
        <p:spPr>
          <a:xfrm rot="5400000">
            <a:off x="10170940" y="5678044"/>
            <a:ext cx="643645" cy="103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457825" y="6184472"/>
            <a:ext cx="2097741"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solidFill>
                  <a:srgbClr val="0070C0"/>
                </a:solidFill>
                <a:latin typeface="Microsoft YaHei" panose="020B0503020204020204" pitchFamily="34" charset="-122"/>
                <a:ea typeface="Microsoft YaHei" panose="020B0503020204020204" pitchFamily="34" charset="-122"/>
              </a:rPr>
              <a:t>逐步迭代直至收敛</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kumimoji="1" lang="zh-CN" altLang="en-US"/>
              <a:t>教学提纲</a:t>
            </a:r>
          </a:p>
        </p:txBody>
      </p:sp>
      <p:grpSp>
        <p:nvGrpSpPr>
          <p:cNvPr id="3" name="组合 12"/>
          <p:cNvGrpSpPr/>
          <p:nvPr/>
        </p:nvGrpSpPr>
        <p:grpSpPr>
          <a:xfrm>
            <a:off x="1247140" y="1810385"/>
            <a:ext cx="5085080" cy="439420"/>
            <a:chOff x="1964" y="2851"/>
            <a:chExt cx="8008" cy="692"/>
          </a:xfrm>
        </p:grpSpPr>
        <p:sp>
          <p:nvSpPr>
            <p:cNvPr id="5" name="圆角矩形 4"/>
            <p:cNvSpPr/>
            <p:nvPr/>
          </p:nvSpPr>
          <p:spPr>
            <a:xfrm>
              <a:off x="1964" y="2851"/>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1</a:t>
              </a:r>
            </a:p>
          </p:txBody>
        </p:sp>
        <p:sp>
          <p:nvSpPr>
            <p:cNvPr id="9" name="文本框 8"/>
            <p:cNvSpPr txBox="1"/>
            <p:nvPr/>
          </p:nvSpPr>
          <p:spPr>
            <a:xfrm>
              <a:off x="2852" y="2878"/>
              <a:ext cx="7121" cy="628"/>
            </a:xfrm>
            <a:prstGeom prst="rect">
              <a:avLst/>
            </a:prstGeom>
            <a:noFill/>
          </p:spPr>
          <p:txBody>
            <a:bodyPr wrap="square" rtlCol="0">
              <a:spAutoFit/>
            </a:bodyPr>
            <a:lstStyle/>
            <a:p>
              <a:pPr algn="l"/>
              <a:r>
                <a:rPr lang="zh-CN" altLang="en-US" sz="2000" dirty="0"/>
                <a:t>掌握动态规划的基础知识</a:t>
              </a:r>
            </a:p>
          </p:txBody>
        </p:sp>
      </p:grpSp>
      <p:grpSp>
        <p:nvGrpSpPr>
          <p:cNvPr id="4" name="组合 13"/>
          <p:cNvGrpSpPr/>
          <p:nvPr/>
        </p:nvGrpSpPr>
        <p:grpSpPr>
          <a:xfrm>
            <a:off x="1247140" y="2509520"/>
            <a:ext cx="5278120" cy="439420"/>
            <a:chOff x="1964" y="3952"/>
            <a:chExt cx="8312" cy="692"/>
          </a:xfrm>
        </p:grpSpPr>
        <p:sp>
          <p:nvSpPr>
            <p:cNvPr id="6" name="圆角矩形 5"/>
            <p:cNvSpPr/>
            <p:nvPr/>
          </p:nvSpPr>
          <p:spPr>
            <a:xfrm>
              <a:off x="1964" y="3952"/>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2</a:t>
              </a:r>
            </a:p>
          </p:txBody>
        </p:sp>
        <p:sp>
          <p:nvSpPr>
            <p:cNvPr id="10" name="文本框 9"/>
            <p:cNvSpPr txBox="1"/>
            <p:nvPr/>
          </p:nvSpPr>
          <p:spPr>
            <a:xfrm>
              <a:off x="2852" y="3952"/>
              <a:ext cx="7425" cy="628"/>
            </a:xfrm>
            <a:prstGeom prst="rect">
              <a:avLst/>
            </a:prstGeom>
            <a:noFill/>
          </p:spPr>
          <p:txBody>
            <a:bodyPr wrap="square" rtlCol="0">
              <a:spAutoFit/>
            </a:bodyPr>
            <a:lstStyle/>
            <a:p>
              <a:pPr algn="l"/>
              <a:endParaRPr lang="zh-CN" altLang="en-US" sz="2000" dirty="0"/>
            </a:p>
          </p:txBody>
        </p:sp>
      </p:grpSp>
      <p:grpSp>
        <p:nvGrpSpPr>
          <p:cNvPr id="13" name="组合 14"/>
          <p:cNvGrpSpPr/>
          <p:nvPr/>
        </p:nvGrpSpPr>
        <p:grpSpPr>
          <a:xfrm>
            <a:off x="1247140" y="3209290"/>
            <a:ext cx="4504690" cy="439420"/>
            <a:chOff x="1964" y="5054"/>
            <a:chExt cx="7094" cy="692"/>
          </a:xfrm>
        </p:grpSpPr>
        <p:sp>
          <p:nvSpPr>
            <p:cNvPr id="7" name="圆角矩形 6"/>
            <p:cNvSpPr/>
            <p:nvPr/>
          </p:nvSpPr>
          <p:spPr>
            <a:xfrm>
              <a:off x="1964" y="5054"/>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3</a:t>
              </a:r>
            </a:p>
          </p:txBody>
        </p:sp>
        <p:sp>
          <p:nvSpPr>
            <p:cNvPr id="11" name="文本框 10"/>
            <p:cNvSpPr txBox="1"/>
            <p:nvPr/>
          </p:nvSpPr>
          <p:spPr>
            <a:xfrm>
              <a:off x="2852" y="5054"/>
              <a:ext cx="6207" cy="628"/>
            </a:xfrm>
            <a:prstGeom prst="rect">
              <a:avLst/>
            </a:prstGeom>
            <a:noFill/>
          </p:spPr>
          <p:txBody>
            <a:bodyPr wrap="square" rtlCol="0">
              <a:spAutoFit/>
            </a:bodyPr>
            <a:lstStyle/>
            <a:p>
              <a:pPr algn="l"/>
              <a:r>
                <a:rPr lang="zh-CN" altLang="en-US" sz="2000" dirty="0"/>
                <a:t>掌握基于动态规划的预测和控制</a:t>
              </a:r>
            </a:p>
          </p:txBody>
        </p:sp>
      </p:grpSp>
      <p:grpSp>
        <p:nvGrpSpPr>
          <p:cNvPr id="14" name="组合 15"/>
          <p:cNvGrpSpPr/>
          <p:nvPr/>
        </p:nvGrpSpPr>
        <p:grpSpPr>
          <a:xfrm>
            <a:off x="1247140" y="3891915"/>
            <a:ext cx="4504690" cy="439420"/>
            <a:chOff x="1964" y="6129"/>
            <a:chExt cx="7094" cy="692"/>
          </a:xfrm>
        </p:grpSpPr>
        <p:sp>
          <p:nvSpPr>
            <p:cNvPr id="8" name="圆角矩形 7"/>
            <p:cNvSpPr/>
            <p:nvPr/>
          </p:nvSpPr>
          <p:spPr>
            <a:xfrm>
              <a:off x="1964" y="6129"/>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4</a:t>
              </a:r>
            </a:p>
          </p:txBody>
        </p:sp>
        <p:sp>
          <p:nvSpPr>
            <p:cNvPr id="12" name="文本框 11"/>
            <p:cNvSpPr txBox="1"/>
            <p:nvPr/>
          </p:nvSpPr>
          <p:spPr>
            <a:xfrm>
              <a:off x="2852" y="6129"/>
              <a:ext cx="6207" cy="628"/>
            </a:xfrm>
            <a:prstGeom prst="rect">
              <a:avLst/>
            </a:prstGeom>
            <a:noFill/>
          </p:spPr>
          <p:txBody>
            <a:bodyPr wrap="square" rtlCol="0">
              <a:spAutoFit/>
            </a:bodyPr>
            <a:lstStyle/>
            <a:p>
              <a:pPr algn="l"/>
              <a:r>
                <a:rPr lang="zh-CN" altLang="en-US" sz="2000" dirty="0"/>
                <a:t>掌握广义策略迭代</a:t>
              </a:r>
            </a:p>
          </p:txBody>
        </p:sp>
      </p:grpSp>
      <p:sp>
        <p:nvSpPr>
          <p:cNvPr id="15" name="矩形 14"/>
          <p:cNvSpPr/>
          <p:nvPr/>
        </p:nvSpPr>
        <p:spPr>
          <a:xfrm>
            <a:off x="1811020" y="2528084"/>
            <a:ext cx="6096000" cy="646331"/>
          </a:xfrm>
          <a:prstGeom prst="rect">
            <a:avLst/>
          </a:prstGeom>
        </p:spPr>
        <p:txBody>
          <a:bodyPr>
            <a:spAutoFit/>
          </a:bodyPr>
          <a:lstStyle/>
          <a:p>
            <a:r>
              <a:rPr lang="zh-CN" altLang="en-US" dirty="0"/>
              <a:t>掌握用动态规划求解马尔科夫决策过程</a:t>
            </a:r>
            <a:br>
              <a:rPr lang="zh-CN" altLang="en-US" dirty="0"/>
            </a:b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en-US" dirty="0" err="1"/>
              <a:t>基于动态规划的预测</a:t>
            </a:r>
            <a:r>
              <a:rPr lang="zh-CN" altLang="en-US" dirty="0"/>
              <a:t>（策略评估）</a:t>
            </a:r>
            <a:endParaRPr lang="en-US" dirty="0"/>
          </a:p>
          <a:p>
            <a:endParaRPr lang="zh-CN" altLang="en-US" dirty="0"/>
          </a:p>
        </p:txBody>
      </p:sp>
      <p:sp>
        <p:nvSpPr>
          <p:cNvPr id="3" name="文本占位符 2"/>
          <p:cNvSpPr>
            <a:spLocks noGrp="1"/>
          </p:cNvSpPr>
          <p:nvPr>
            <p:ph type="body" sz="quarter" idx="22"/>
          </p:nvPr>
        </p:nvSpPr>
        <p:spPr/>
        <p:txBody>
          <a:bodyPr anchor="t">
            <a:normAutofit fontScale="92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sz="2400" b="1" dirty="0"/>
          </a:p>
          <a:p>
            <a:endParaRPr lang="en-US" altLang="zh-CN" sz="2000" b="1" dirty="0"/>
          </a:p>
          <a:p>
            <a:r>
              <a:rPr lang="en-US" altLang="zh-CN" sz="2000" b="1" dirty="0"/>
              <a:t>• </a:t>
            </a:r>
            <a:r>
              <a:rPr lang="zh-CN" altLang="en-US" sz="2000" dirty="0"/>
              <a:t>利用第 </a:t>
            </a:r>
            <a:r>
              <a:rPr lang="en-US" altLang="zh-CN" sz="2000" i="1" dirty="0"/>
              <a:t>k </a:t>
            </a:r>
            <a:r>
              <a:rPr lang="zh-CN" altLang="en-US" sz="2000" dirty="0"/>
              <a:t>轮已经计算出的状态值函数，来计算第 </a:t>
            </a:r>
            <a:r>
              <a:rPr lang="en-US" altLang="zh-CN" sz="2000" i="1" dirty="0"/>
              <a:t>k </a:t>
            </a:r>
            <a:r>
              <a:rPr lang="en-US" altLang="zh-CN" sz="2000" dirty="0"/>
              <a:t>+ 1 </a:t>
            </a:r>
            <a:r>
              <a:rPr lang="zh-CN" altLang="en-US" sz="2000" dirty="0"/>
              <a:t>轮迭代时的状态值函数，即：</a:t>
            </a:r>
            <a:br>
              <a:rPr lang="zh-CN" altLang="en-US" sz="2000" dirty="0"/>
            </a:br>
            <a:br>
              <a:rPr lang="zh-CN" altLang="en-US" sz="2000" dirty="0"/>
            </a:br>
            <a:endParaRPr lang="en-US" altLang="zh-CN" sz="2000" b="1" dirty="0"/>
          </a:p>
          <a:p>
            <a:endParaRPr lang="en-US" altLang="zh-CN" sz="2000" b="1" dirty="0"/>
          </a:p>
          <a:p>
            <a:r>
              <a:rPr lang="en-US" altLang="zh-CN" sz="2000" b="1" dirty="0"/>
              <a:t>• </a:t>
            </a:r>
            <a:r>
              <a:rPr lang="zh-CN" altLang="en-US" sz="2000" dirty="0"/>
              <a:t>理论上讲，策略评估的迭代算法收敛时，          </a:t>
            </a:r>
            <a:r>
              <a:rPr lang="en-US" altLang="zh-CN" sz="2000" dirty="0"/>
              <a:t>=</a:t>
            </a:r>
            <a:r>
              <a:rPr lang="zh-CN" altLang="en-US" sz="2000" dirty="0"/>
              <a:t>         ，为了提高效率，当                               时，</a:t>
            </a:r>
            <a:endParaRPr lang="en-US" altLang="zh-CN" sz="2000" dirty="0"/>
          </a:p>
          <a:p>
            <a:r>
              <a:rPr lang="en-US" altLang="zh-CN" sz="2000" dirty="0"/>
              <a:t>   </a:t>
            </a:r>
            <a:r>
              <a:rPr lang="zh-CN" altLang="en-US" sz="2000" dirty="0"/>
              <a:t>即认为收敛。</a:t>
            </a:r>
            <a:br>
              <a:rPr lang="zh-CN" altLang="en-US" sz="2000" dirty="0"/>
            </a:br>
            <a:endParaRPr lang="zh-CN" altLang="en-US" sz="2000" dirty="0"/>
          </a:p>
        </p:txBody>
      </p:sp>
      <p:pic>
        <p:nvPicPr>
          <p:cNvPr id="1026" name="Picture 2"/>
          <p:cNvPicPr>
            <a:picLocks noChangeAspect="1" noChangeArrowheads="1"/>
          </p:cNvPicPr>
          <p:nvPr/>
        </p:nvPicPr>
        <p:blipFill>
          <a:blip r:embed="rId2"/>
          <a:srcRect/>
          <a:stretch>
            <a:fillRect/>
          </a:stretch>
        </p:blipFill>
        <p:spPr bwMode="auto">
          <a:xfrm>
            <a:off x="1028700" y="648498"/>
            <a:ext cx="8648700" cy="2667000"/>
          </a:xfrm>
          <a:prstGeom prst="rect">
            <a:avLst/>
          </a:prstGeom>
          <a:noFill/>
          <a:ln w="9525">
            <a:noFill/>
            <a:miter lim="800000"/>
            <a:headEnd/>
            <a:tailEnd/>
          </a:ln>
          <a:effectLst/>
        </p:spPr>
      </p:pic>
      <p:sp>
        <p:nvSpPr>
          <p:cNvPr id="5" name="TextBox 4"/>
          <p:cNvSpPr txBox="1"/>
          <p:nvPr/>
        </p:nvSpPr>
        <p:spPr>
          <a:xfrm>
            <a:off x="4334005" y="3429279"/>
            <a:ext cx="4622104" cy="369332"/>
          </a:xfrm>
          <a:prstGeom prst="rect">
            <a:avLst/>
          </a:prstGeom>
          <a:noFill/>
        </p:spPr>
        <p:txBody>
          <a:bodyPr wrap="square" rtlCol="0">
            <a:spAutoFit/>
          </a:bodyPr>
          <a:lstStyle/>
          <a:p>
            <a:r>
              <a:rPr lang="zh-CN" altLang="en-US" dirty="0"/>
              <a:t>策略评估的迭代算法图</a:t>
            </a:r>
          </a:p>
        </p:txBody>
      </p:sp>
      <p:pic>
        <p:nvPicPr>
          <p:cNvPr id="1027" name="Picture 3"/>
          <p:cNvPicPr>
            <a:picLocks noChangeAspect="1" noChangeArrowheads="1"/>
          </p:cNvPicPr>
          <p:nvPr/>
        </p:nvPicPr>
        <p:blipFill>
          <a:blip r:embed="rId3"/>
          <a:srcRect/>
          <a:stretch>
            <a:fillRect/>
          </a:stretch>
        </p:blipFill>
        <p:spPr bwMode="auto">
          <a:xfrm>
            <a:off x="3144686" y="4104883"/>
            <a:ext cx="4324350" cy="5905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8884145" y="4904418"/>
            <a:ext cx="2057400" cy="2952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5016500" y="4918705"/>
            <a:ext cx="742950" cy="31432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6104255" y="4952043"/>
            <a:ext cx="504825" cy="2476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p:txBody>
      </p:sp>
      <p:sp>
        <p:nvSpPr>
          <p:cNvPr id="3" name="文本占位符 2"/>
          <p:cNvSpPr>
            <a:spLocks noGrp="1"/>
          </p:cNvSpPr>
          <p:nvPr>
            <p:ph type="body" sz="quarter" idx="22"/>
          </p:nvPr>
        </p:nvSpPr>
        <p:spPr/>
        <p:txBody>
          <a:bodyPr/>
          <a:lstStyle/>
          <a:p>
            <a:r>
              <a:rPr lang="zh-CN" altLang="en-US" sz="2000" dirty="0"/>
              <a:t>网格世界（</a:t>
            </a:r>
            <a:r>
              <a:rPr lang="en-US" sz="2000" dirty="0"/>
              <a:t>Grid World）</a:t>
            </a:r>
            <a:r>
              <a:rPr lang="zh-CN" altLang="en-US" sz="2000" dirty="0"/>
              <a:t>问题</a:t>
            </a:r>
            <a:br>
              <a:rPr lang="zh-CN" altLang="en-US" sz="2000" dirty="0"/>
            </a:br>
            <a:r>
              <a:rPr lang="zh-CN" altLang="en-US" sz="2000" dirty="0"/>
              <a:t>如图 （</a:t>
            </a:r>
            <a:r>
              <a:rPr lang="en-US" altLang="zh-CN" sz="2000" dirty="0"/>
              <a:t>a</a:t>
            </a:r>
            <a:r>
              <a:rPr lang="zh-CN" altLang="en-US" sz="2000" dirty="0"/>
              <a:t>）</a:t>
            </a:r>
            <a:r>
              <a:rPr lang="en-US" altLang="zh-CN" sz="2000" dirty="0"/>
              <a:t> </a:t>
            </a:r>
            <a:r>
              <a:rPr lang="zh-CN" altLang="en-US" sz="2000" dirty="0"/>
              <a:t>所示的网格世界，总共有 </a:t>
            </a:r>
            <a:r>
              <a:rPr lang="en-US" altLang="zh-CN" sz="2000" dirty="0"/>
              <a:t>16 </a:t>
            </a:r>
            <a:r>
              <a:rPr lang="zh-CN" altLang="en-US" sz="2000" dirty="0"/>
              <a:t>个状态，其中，状态 </a:t>
            </a:r>
            <a:r>
              <a:rPr lang="en-US" altLang="zh-CN" sz="2000" dirty="0"/>
              <a:t>0 </a:t>
            </a:r>
            <a:r>
              <a:rPr lang="zh-CN" altLang="en-US" sz="2000" dirty="0"/>
              <a:t>与状态 </a:t>
            </a:r>
            <a:r>
              <a:rPr lang="en-US" altLang="zh-CN" sz="2000" dirty="0"/>
              <a:t>15 </a:t>
            </a:r>
            <a:r>
              <a:rPr lang="zh-CN" altLang="en-US" sz="2000" dirty="0"/>
              <a:t>为终止状态，</a:t>
            </a:r>
            <a:br>
              <a:rPr lang="zh-CN" altLang="en-US" sz="2000" dirty="0"/>
            </a:br>
            <a:r>
              <a:rPr lang="zh-CN" altLang="en-US" sz="2000" dirty="0"/>
              <a:t>状态空间为 </a:t>
            </a:r>
            <a:r>
              <a:rPr lang="en-US" altLang="zh-CN" sz="2000" dirty="0"/>
              <a:t>S = {0,1,2,3,4,5,6,7,8,9,10,11,12,13,14,15}</a:t>
            </a:r>
            <a:r>
              <a:rPr lang="zh-CN" altLang="en-US" sz="2000" dirty="0"/>
              <a:t>；处于终止状态的奖励为 </a:t>
            </a:r>
            <a:r>
              <a:rPr lang="en-US" altLang="zh-CN" sz="2000" dirty="0"/>
              <a:t>R = 0</a:t>
            </a:r>
            <a:r>
              <a:rPr lang="zh-CN" altLang="en-US" sz="2000" dirty="0"/>
              <a:t>，</a:t>
            </a:r>
            <a:br>
              <a:rPr lang="zh-CN" altLang="en-US" sz="2000" dirty="0"/>
            </a:br>
            <a:r>
              <a:rPr lang="zh-CN" altLang="en-US" sz="2000" dirty="0"/>
              <a:t>处于其他状态的奖励为 </a:t>
            </a:r>
            <a:r>
              <a:rPr lang="en-US" altLang="zh-CN" sz="2000" dirty="0"/>
              <a:t>R = -1</a:t>
            </a:r>
            <a:r>
              <a:rPr lang="zh-CN" altLang="en-US" sz="2000" dirty="0"/>
              <a:t>；在每个状态下，参与者有四个可能的行动，其行动空间</a:t>
            </a:r>
            <a:br>
              <a:rPr lang="zh-CN" altLang="en-US" sz="2000" dirty="0"/>
            </a:br>
            <a:r>
              <a:rPr lang="zh-CN" altLang="en-US" sz="2000" dirty="0"/>
              <a:t>为 </a:t>
            </a:r>
            <a:r>
              <a:rPr lang="en-US" altLang="zh-CN" sz="2000" dirty="0"/>
              <a:t>A = {e, s, w, n}</a:t>
            </a:r>
            <a:r>
              <a:rPr lang="zh-CN" altLang="en-US" sz="2000" dirty="0"/>
              <a:t>；给定状态及行动，可以确定下一步的状态及相应的转移概率，例如当前状</a:t>
            </a:r>
            <a:br>
              <a:rPr lang="zh-CN" altLang="en-US" sz="2000" dirty="0"/>
            </a:br>
            <a:r>
              <a:rPr lang="zh-CN" altLang="en-US" sz="2000" dirty="0"/>
              <a:t>态 </a:t>
            </a:r>
            <a:r>
              <a:rPr lang="en-US" altLang="zh-CN" sz="2000" dirty="0"/>
              <a:t>s = 5</a:t>
            </a:r>
            <a:r>
              <a:rPr lang="zh-CN" altLang="en-US" sz="2000" dirty="0"/>
              <a:t>，参与者采取行动 </a:t>
            </a:r>
            <a:r>
              <a:rPr lang="en-US" altLang="zh-CN" sz="2000" dirty="0"/>
              <a:t>a = n</a:t>
            </a:r>
            <a:r>
              <a:rPr lang="zh-CN" altLang="en-US" sz="2000" dirty="0"/>
              <a:t>，则下一个状态为 </a:t>
            </a:r>
            <a:r>
              <a:rPr lang="en-US" altLang="zh-CN" sz="2000" dirty="0"/>
              <a:t>s'</a:t>
            </a:r>
            <a:r>
              <a:rPr lang="zh-CN" altLang="en-US" sz="2000" dirty="0"/>
              <a:t> </a:t>
            </a:r>
            <a:r>
              <a:rPr lang="en-US" altLang="zh-CN" sz="2000" dirty="0"/>
              <a:t>= 1</a:t>
            </a:r>
            <a:r>
              <a:rPr lang="zh-CN" altLang="en-US" sz="2000" dirty="0"/>
              <a:t>，相应的转移概率：</a:t>
            </a:r>
            <a:endParaRPr lang="en-US" altLang="zh-CN" sz="2000" dirty="0"/>
          </a:p>
          <a:p>
            <a:endParaRPr lang="en-US" altLang="zh-CN" sz="2000" dirty="0"/>
          </a:p>
          <a:p>
            <a:r>
              <a:rPr lang="zh-CN" altLang="en-US" sz="2000" dirty="0"/>
              <a:t>若采取如图 </a:t>
            </a:r>
            <a:r>
              <a:rPr lang="en-US" altLang="zh-CN" sz="2000" dirty="0"/>
              <a:t>8.11 (b)</a:t>
            </a:r>
            <a:r>
              <a:rPr lang="zh-CN" altLang="en-US" sz="2000" dirty="0"/>
              <a:t>所示的均匀策略𝜋，则𝜋</a:t>
            </a:r>
            <a:r>
              <a:rPr lang="en-US" altLang="zh-CN" sz="2000" dirty="0"/>
              <a:t>(n|·) = 1/4</a:t>
            </a:r>
            <a:r>
              <a:rPr lang="zh-CN" altLang="en-US" sz="2000" dirty="0"/>
              <a:t>，𝜋</a:t>
            </a:r>
            <a:r>
              <a:rPr lang="en-US" altLang="zh-CN" sz="2000" dirty="0"/>
              <a:t>(e|·) = 1/4</a:t>
            </a:r>
            <a:r>
              <a:rPr lang="zh-CN" altLang="en-US" sz="2000" dirty="0"/>
              <a:t>，𝜋</a:t>
            </a:r>
            <a:r>
              <a:rPr lang="en-US" altLang="zh-CN" sz="2000" dirty="0"/>
              <a:t>(s|·) = 1/4</a:t>
            </a:r>
            <a:r>
              <a:rPr lang="zh-CN" altLang="en-US" sz="2000" dirty="0"/>
              <a:t>，以</a:t>
            </a:r>
            <a:br>
              <a:rPr lang="zh-CN" altLang="en-US" sz="2000" dirty="0"/>
            </a:br>
            <a:r>
              <a:rPr lang="zh-CN" altLang="en-US" sz="2000" dirty="0"/>
              <a:t>及𝜋</a:t>
            </a:r>
            <a:r>
              <a:rPr lang="en-US" altLang="zh-CN" sz="2000" dirty="0"/>
              <a:t>(w|·) = 1/4</a:t>
            </a:r>
            <a:r>
              <a:rPr lang="zh-CN" altLang="en-US" sz="2000" dirty="0"/>
              <a:t>。假设折现因子 </a:t>
            </a:r>
            <a:r>
              <a:rPr lang="el-GR" altLang="zh-CN" sz="2000" dirty="0"/>
              <a:t>γ </a:t>
            </a:r>
            <a:r>
              <a:rPr lang="en-US" altLang="zh-CN" sz="2000" dirty="0"/>
              <a:t>= 1</a:t>
            </a:r>
            <a:r>
              <a:rPr lang="zh-CN" altLang="en-US" sz="2000" dirty="0"/>
              <a:t>，试基于动态规划的思想设计迭代算法，评估策略𝜋，计</a:t>
            </a:r>
            <a:br>
              <a:rPr lang="zh-CN" altLang="en-US" sz="2000" dirty="0"/>
            </a:br>
            <a:r>
              <a:rPr lang="zh-CN" altLang="en-US" sz="2000" dirty="0"/>
              <a:t>算策略𝜋下的状态值函数𝑣</a:t>
            </a:r>
            <a:r>
              <a:rPr lang="zh-CN" altLang="en-US" sz="2000" baseline="-25000" dirty="0"/>
              <a:t>𝜋</a:t>
            </a:r>
            <a:r>
              <a:rPr lang="zh-CN" altLang="en-US" sz="2000" dirty="0"/>
              <a:t>（</a:t>
            </a:r>
            <a:r>
              <a:rPr lang="en-US" altLang="zh-CN" sz="2000" dirty="0"/>
              <a:t>s</a:t>
            </a:r>
            <a:r>
              <a:rPr lang="zh-CN" altLang="en-US" sz="2000" dirty="0"/>
              <a:t>）。</a:t>
            </a:r>
            <a:br>
              <a:rPr lang="zh-CN" altLang="en-US" sz="2000" dirty="0"/>
            </a:br>
            <a:endParaRPr lang="en-US" altLang="zh-CN" sz="2000" dirty="0"/>
          </a:p>
        </p:txBody>
      </p:sp>
      <p:pic>
        <p:nvPicPr>
          <p:cNvPr id="6147" name="Picture 3"/>
          <p:cNvPicPr>
            <a:picLocks noChangeAspect="1" noChangeArrowheads="1"/>
          </p:cNvPicPr>
          <p:nvPr/>
        </p:nvPicPr>
        <p:blipFill>
          <a:blip r:embed="rId2"/>
          <a:srcRect/>
          <a:stretch>
            <a:fillRect/>
          </a:stretch>
        </p:blipFill>
        <p:spPr bwMode="auto">
          <a:xfrm>
            <a:off x="631455" y="3089622"/>
            <a:ext cx="1811120" cy="321501"/>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2555311" y="3100321"/>
            <a:ext cx="2095500" cy="285750"/>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4650811" y="4250294"/>
            <a:ext cx="5758318" cy="260770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a:p>
            <a:endParaRPr lang="zh-CN" altLang="en-US" dirty="0"/>
          </a:p>
        </p:txBody>
      </p:sp>
      <p:sp>
        <p:nvSpPr>
          <p:cNvPr id="3" name="文本占位符 2"/>
          <p:cNvSpPr>
            <a:spLocks noGrp="1"/>
          </p:cNvSpPr>
          <p:nvPr>
            <p:ph type="body" sz="quarter" idx="22"/>
          </p:nvPr>
        </p:nvSpPr>
        <p:spPr>
          <a:xfrm>
            <a:off x="474300" y="1728592"/>
            <a:ext cx="11081266" cy="4766832"/>
          </a:xfrm>
        </p:spPr>
        <p:txBody>
          <a:bodyPr>
            <a:normAutofit fontScale="25000" lnSpcReduction="20000"/>
          </a:bodyPr>
          <a:lstStyle/>
          <a:p>
            <a:r>
              <a:rPr lang="zh-CN" altLang="en-US" sz="8000" dirty="0"/>
              <a:t>答案：</a:t>
            </a:r>
            <a:endParaRPr lang="en-US" altLang="zh-CN" sz="8000" dirty="0"/>
          </a:p>
          <a:p>
            <a:pPr marL="457200" indent="-457200">
              <a:buAutoNum type="arabicParenR"/>
            </a:pPr>
            <a:r>
              <a:rPr lang="zh-CN" altLang="en-US" sz="8000" dirty="0"/>
              <a:t>首先分析在给定状态</a:t>
            </a:r>
            <a:r>
              <a:rPr lang="en-US" altLang="zh-CN" sz="8000" dirty="0"/>
              <a:t>s</a:t>
            </a:r>
            <a:r>
              <a:rPr lang="zh-CN" altLang="en-US" sz="8000" dirty="0"/>
              <a:t>的情况下，下一时刻的可能状态</a:t>
            </a:r>
            <a:r>
              <a:rPr lang="en-US" altLang="zh-CN" sz="8000" dirty="0"/>
              <a:t>s'</a:t>
            </a:r>
            <a:r>
              <a:rPr lang="zh-CN" altLang="en-US" sz="8000" dirty="0"/>
              <a:t>有哪些。</a:t>
            </a:r>
            <a:endParaRPr lang="en-US" altLang="zh-CN" sz="8000" dirty="0"/>
          </a:p>
          <a:p>
            <a:pPr marL="457200" indent="-457200"/>
            <a:endParaRPr lang="en-US" altLang="zh-CN" sz="8000" dirty="0"/>
          </a:p>
          <a:p>
            <a:pPr marL="457200" indent="-457200"/>
            <a:r>
              <a:rPr lang="en-US" altLang="zh-CN" sz="8000" b="1" dirty="0"/>
              <a:t>•     </a:t>
            </a:r>
            <a:r>
              <a:rPr lang="zh-CN" altLang="en-US" sz="8000" dirty="0"/>
              <a:t>当参与者处于状态 </a:t>
            </a:r>
            <a:r>
              <a:rPr lang="en-US" altLang="zh-CN" sz="8000" dirty="0"/>
              <a:t>s = 0 </a:t>
            </a:r>
            <a:r>
              <a:rPr lang="zh-CN" altLang="en-US" sz="8000" dirty="0"/>
              <a:t>或 </a:t>
            </a:r>
            <a:r>
              <a:rPr lang="en-US" altLang="zh-CN" sz="8000" dirty="0"/>
              <a:t>s = 15 </a:t>
            </a:r>
            <a:r>
              <a:rPr lang="zh-CN" altLang="en-US" sz="8000" dirty="0"/>
              <a:t>时，没有下一时刻的状态，即此时参与者处于终止状态。</a:t>
            </a:r>
            <a:br>
              <a:rPr lang="zh-CN" altLang="en-US" sz="8000" dirty="0"/>
            </a:br>
            <a:r>
              <a:rPr lang="zh-CN" altLang="en-US" sz="8000" dirty="0"/>
              <a:t> </a:t>
            </a:r>
            <a:endParaRPr lang="en-US" altLang="zh-CN" sz="8000" dirty="0"/>
          </a:p>
          <a:p>
            <a:pPr marL="457200" indent="-457200"/>
            <a:r>
              <a:rPr lang="en-US" altLang="zh-CN" sz="8000" b="1" dirty="0"/>
              <a:t>•     </a:t>
            </a:r>
            <a:r>
              <a:rPr lang="zh-CN" altLang="en-US" sz="8000" dirty="0"/>
              <a:t>以当前状态 </a:t>
            </a:r>
            <a:r>
              <a:rPr lang="en-US" altLang="zh-CN" sz="8000" dirty="0"/>
              <a:t>s = 1</a:t>
            </a:r>
            <a:r>
              <a:rPr lang="zh-CN" altLang="en-US" sz="8000" dirty="0"/>
              <a:t>为例，若参与者采取行动</a:t>
            </a:r>
            <a:r>
              <a:rPr lang="en-US" altLang="zh-CN" sz="8000" dirty="0"/>
              <a:t>a = e</a:t>
            </a:r>
            <a:r>
              <a:rPr lang="zh-CN" altLang="en-US" sz="8000" dirty="0"/>
              <a:t>，则下一时刻状态</a:t>
            </a:r>
            <a:r>
              <a:rPr lang="en-US" altLang="zh-CN" sz="8000" dirty="0"/>
              <a:t>s' = 2</a:t>
            </a:r>
            <a:r>
              <a:rPr lang="zh-CN" altLang="en-US" sz="8000" dirty="0"/>
              <a:t>；若参与者采取</a:t>
            </a:r>
            <a:br>
              <a:rPr lang="zh-CN" altLang="en-US" sz="8000" dirty="0"/>
            </a:br>
            <a:r>
              <a:rPr lang="zh-CN" altLang="en-US" sz="8000" dirty="0"/>
              <a:t>行动</a:t>
            </a:r>
            <a:r>
              <a:rPr lang="en-US" altLang="zh-CN" sz="8000" dirty="0"/>
              <a:t>a = s</a:t>
            </a:r>
            <a:r>
              <a:rPr lang="zh-CN" altLang="en-US" sz="8000" dirty="0"/>
              <a:t>，则下一时刻状态</a:t>
            </a:r>
            <a:r>
              <a:rPr lang="en-US" altLang="zh-CN" sz="8000" dirty="0"/>
              <a:t>s' = 5</a:t>
            </a:r>
            <a:r>
              <a:rPr lang="zh-CN" altLang="en-US" sz="8000" dirty="0"/>
              <a:t>；若参与者采取行动 </a:t>
            </a:r>
            <a:r>
              <a:rPr lang="en-US" altLang="zh-CN" sz="8000" dirty="0"/>
              <a:t>a = w</a:t>
            </a:r>
            <a:r>
              <a:rPr lang="zh-CN" altLang="en-US" sz="8000" dirty="0"/>
              <a:t>，则下一时刻状态</a:t>
            </a:r>
            <a:r>
              <a:rPr lang="en-US" altLang="zh-CN" sz="8000" dirty="0"/>
              <a:t>s' = 0</a:t>
            </a:r>
            <a:r>
              <a:rPr lang="zh-CN" altLang="en-US" sz="8000" dirty="0"/>
              <a:t>；若</a:t>
            </a:r>
            <a:br>
              <a:rPr lang="zh-CN" altLang="en-US" sz="8000" dirty="0"/>
            </a:br>
            <a:r>
              <a:rPr lang="zh-CN" altLang="en-US" sz="8000" dirty="0"/>
              <a:t>参与者采取行动 </a:t>
            </a:r>
            <a:r>
              <a:rPr lang="en-US" altLang="zh-CN" sz="8000" dirty="0"/>
              <a:t>a = n</a:t>
            </a:r>
            <a:r>
              <a:rPr lang="zh-CN" altLang="en-US" sz="8000" dirty="0"/>
              <a:t>，则下一时刻状态</a:t>
            </a:r>
            <a:r>
              <a:rPr lang="en-US" altLang="zh-CN" sz="8000" dirty="0"/>
              <a:t>s' = 1</a:t>
            </a:r>
            <a:r>
              <a:rPr lang="zh-CN" altLang="en-US" sz="8000" dirty="0"/>
              <a:t>，这是参与者往北走碰壁后会返回原位置。因</a:t>
            </a:r>
            <a:br>
              <a:rPr lang="zh-CN" altLang="en-US" sz="8000" dirty="0"/>
            </a:br>
            <a:r>
              <a:rPr lang="zh-CN" altLang="en-US" sz="8000" dirty="0"/>
              <a:t>此，当前状态为</a:t>
            </a:r>
            <a:r>
              <a:rPr lang="en-US" altLang="zh-CN" sz="8000" dirty="0"/>
              <a:t>s = 1</a:t>
            </a:r>
            <a:r>
              <a:rPr lang="zh-CN" altLang="en-US" sz="8000" dirty="0"/>
              <a:t>，其下一时刻可能状态的集合为</a:t>
            </a:r>
            <a:r>
              <a:rPr lang="en-US" altLang="zh-CN" sz="8000" dirty="0"/>
              <a:t>S' = {2, 5, 0, 1}</a:t>
            </a:r>
            <a:r>
              <a:rPr lang="zh-CN" altLang="en-US" sz="8000" dirty="0"/>
              <a:t>。</a:t>
            </a:r>
            <a:endParaRPr lang="en-US" altLang="zh-CN" sz="8000" dirty="0"/>
          </a:p>
          <a:p>
            <a:pPr marL="457200" indent="-457200"/>
            <a:r>
              <a:rPr lang="en-US" altLang="zh-CN" sz="8000" b="1" dirty="0"/>
              <a:t>•     </a:t>
            </a:r>
            <a:r>
              <a:rPr lang="zh-CN" altLang="en-US" sz="8000" dirty="0"/>
              <a:t>当 </a:t>
            </a:r>
            <a:r>
              <a:rPr lang="en-US" altLang="zh-CN" sz="8000" dirty="0"/>
              <a:t>s = 3, 7, 11 </a:t>
            </a:r>
            <a:r>
              <a:rPr lang="zh-CN" altLang="en-US" sz="8000" dirty="0"/>
              <a:t>时，若参与者采取行动</a:t>
            </a:r>
            <a:r>
              <a:rPr lang="en-US" altLang="zh-CN" sz="8000" dirty="0"/>
              <a:t>a = e</a:t>
            </a:r>
            <a:r>
              <a:rPr lang="zh-CN" altLang="en-US" sz="8000" dirty="0"/>
              <a:t>，则下一时刻状态为原状态</a:t>
            </a:r>
            <a:r>
              <a:rPr lang="en-US" altLang="zh-CN" sz="8000" dirty="0"/>
              <a:t>s' = s </a:t>
            </a:r>
            <a:r>
              <a:rPr lang="zh-CN" altLang="en-US" sz="8000" dirty="0"/>
              <a:t>；</a:t>
            </a:r>
            <a:br>
              <a:rPr lang="zh-CN" altLang="en-US" sz="8000" dirty="0"/>
            </a:br>
            <a:r>
              <a:rPr lang="zh-CN" altLang="en-US" sz="8000" dirty="0"/>
              <a:t>当 </a:t>
            </a:r>
            <a:r>
              <a:rPr lang="en-US" altLang="zh-CN" sz="8000" dirty="0"/>
              <a:t>s = 12, 13, 14 </a:t>
            </a:r>
            <a:r>
              <a:rPr lang="zh-CN" altLang="en-US" sz="8000" dirty="0"/>
              <a:t>时，若参与者采取行动 </a:t>
            </a:r>
            <a:r>
              <a:rPr lang="en-US" altLang="zh-CN" sz="8000" dirty="0"/>
              <a:t>a = s</a:t>
            </a:r>
            <a:r>
              <a:rPr lang="zh-CN" altLang="en-US" sz="8000" dirty="0"/>
              <a:t>，则下一时刻状态为原状态</a:t>
            </a:r>
            <a:r>
              <a:rPr lang="en-US" altLang="zh-CN" sz="8000" dirty="0"/>
              <a:t>s'</a:t>
            </a:r>
            <a:r>
              <a:rPr lang="zh-CN" altLang="en-US" sz="8000" dirty="0"/>
              <a:t> </a:t>
            </a:r>
            <a:r>
              <a:rPr lang="en-US" altLang="zh-CN" sz="8000" dirty="0"/>
              <a:t>= s</a:t>
            </a:r>
            <a:r>
              <a:rPr lang="zh-CN" altLang="en-US" sz="8000" dirty="0"/>
              <a:t>；当 </a:t>
            </a:r>
            <a:r>
              <a:rPr lang="en-US" altLang="zh-CN" sz="8000" dirty="0"/>
              <a:t>s =</a:t>
            </a:r>
            <a:br>
              <a:rPr lang="en-US" altLang="zh-CN" sz="8000" dirty="0"/>
            </a:br>
            <a:r>
              <a:rPr lang="en-US" altLang="zh-CN" sz="8000" dirty="0"/>
              <a:t>4, 8, 12 </a:t>
            </a:r>
            <a:r>
              <a:rPr lang="zh-CN" altLang="en-US" sz="8000" dirty="0"/>
              <a:t>时，若参与者采取行动 </a:t>
            </a:r>
            <a:r>
              <a:rPr lang="en-US" altLang="zh-CN" sz="8000" dirty="0"/>
              <a:t>a = w</a:t>
            </a:r>
            <a:r>
              <a:rPr lang="zh-CN" altLang="en-US" sz="8000" dirty="0"/>
              <a:t>，则下一时刻状态为原状态</a:t>
            </a:r>
            <a:r>
              <a:rPr lang="en-US" altLang="zh-CN" sz="8000" dirty="0"/>
              <a:t>s'</a:t>
            </a:r>
            <a:r>
              <a:rPr lang="zh-CN" altLang="en-US" sz="8000" dirty="0"/>
              <a:t> </a:t>
            </a:r>
            <a:r>
              <a:rPr lang="en-US" altLang="zh-CN" sz="8000" dirty="0"/>
              <a:t>= s</a:t>
            </a:r>
            <a:r>
              <a:rPr lang="zh-CN" altLang="en-US" sz="8000" dirty="0"/>
              <a:t>；当 </a:t>
            </a:r>
            <a:r>
              <a:rPr lang="en-US" altLang="zh-CN" sz="8000" dirty="0"/>
              <a:t>s = 1, 2, 3 </a:t>
            </a:r>
            <a:r>
              <a:rPr lang="zh-CN" altLang="en-US" sz="8000" dirty="0"/>
              <a:t>时，若参与者采取行动 </a:t>
            </a:r>
            <a:r>
              <a:rPr lang="en-US" altLang="zh-CN" sz="8000" dirty="0"/>
              <a:t>a = n</a:t>
            </a:r>
            <a:r>
              <a:rPr lang="zh-CN" altLang="en-US" sz="8000" dirty="0"/>
              <a:t>，则下一时刻状态为原状态</a:t>
            </a:r>
            <a:r>
              <a:rPr lang="en-US" altLang="zh-CN" sz="8000" dirty="0"/>
              <a:t>s'</a:t>
            </a:r>
            <a:r>
              <a:rPr lang="zh-CN" altLang="en-US" sz="8000" dirty="0"/>
              <a:t> </a:t>
            </a:r>
            <a:r>
              <a:rPr lang="en-US" altLang="zh-CN" sz="8000" dirty="0"/>
              <a:t>= s</a:t>
            </a:r>
            <a:r>
              <a:rPr lang="zh-CN" altLang="en-US" sz="8000" dirty="0"/>
              <a:t>。</a:t>
            </a:r>
            <a:endParaRPr lang="en-US" altLang="zh-CN" sz="8000" dirty="0"/>
          </a:p>
          <a:p>
            <a:pPr marL="457200" indent="-457200"/>
            <a:r>
              <a:rPr lang="en-US" altLang="zh-CN" sz="8000" b="1" dirty="0"/>
              <a:t>•     </a:t>
            </a:r>
            <a:r>
              <a:rPr lang="zh-CN" altLang="en-US" sz="8000" dirty="0"/>
              <a:t>其余情况下，当前状态为 </a:t>
            </a:r>
            <a:r>
              <a:rPr lang="en-US" sz="8000" dirty="0"/>
              <a:t>s，</a:t>
            </a:r>
            <a:r>
              <a:rPr lang="zh-CN" altLang="en-US" sz="8000" dirty="0"/>
              <a:t>若参与者采取行动 </a:t>
            </a:r>
            <a:r>
              <a:rPr lang="en-US" sz="8000" dirty="0"/>
              <a:t>a = e，</a:t>
            </a:r>
            <a:r>
              <a:rPr lang="zh-CN" altLang="en-US" sz="8000" dirty="0"/>
              <a:t>则下一时刻状态为</a:t>
            </a:r>
            <a:r>
              <a:rPr lang="en-US" altLang="zh-CN" sz="8000" dirty="0"/>
              <a:t>s'</a:t>
            </a:r>
            <a:r>
              <a:rPr lang="zh-CN" altLang="en-US" sz="8000" dirty="0"/>
              <a:t> </a:t>
            </a:r>
            <a:r>
              <a:rPr lang="en-US" sz="8000" dirty="0"/>
              <a:t>= s + 1；</a:t>
            </a:r>
            <a:r>
              <a:rPr lang="zh-CN" altLang="en-US" sz="8000" dirty="0"/>
              <a:t>若</a:t>
            </a:r>
            <a:br>
              <a:rPr lang="zh-CN" altLang="en-US" sz="8000" dirty="0"/>
            </a:br>
            <a:r>
              <a:rPr lang="zh-CN" altLang="en-US" sz="8000" dirty="0"/>
              <a:t>参与者采取行动 </a:t>
            </a:r>
            <a:r>
              <a:rPr lang="en-US" sz="8000" dirty="0"/>
              <a:t>a = s，</a:t>
            </a:r>
            <a:r>
              <a:rPr lang="zh-CN" altLang="en-US" sz="8000" dirty="0"/>
              <a:t>则下一时刻状态为</a:t>
            </a:r>
            <a:r>
              <a:rPr lang="en-US" altLang="zh-CN" sz="8000" dirty="0"/>
              <a:t>s'</a:t>
            </a:r>
            <a:r>
              <a:rPr lang="zh-CN" altLang="en-US" sz="8000" dirty="0"/>
              <a:t> </a:t>
            </a:r>
            <a:r>
              <a:rPr lang="en-US" sz="8000" dirty="0"/>
              <a:t>= s + 4；</a:t>
            </a:r>
            <a:r>
              <a:rPr lang="zh-CN" altLang="en-US" sz="8000" dirty="0"/>
              <a:t>若参与者采取行动 </a:t>
            </a:r>
            <a:r>
              <a:rPr lang="en-US" sz="8000" dirty="0"/>
              <a:t>a = w，</a:t>
            </a:r>
            <a:r>
              <a:rPr lang="zh-CN" altLang="en-US" sz="8000" dirty="0"/>
              <a:t>则下一时刻</a:t>
            </a:r>
            <a:br>
              <a:rPr lang="zh-CN" altLang="en-US" sz="8000" dirty="0"/>
            </a:br>
            <a:r>
              <a:rPr lang="zh-CN" altLang="en-US" sz="8000" dirty="0"/>
              <a:t>状态为</a:t>
            </a:r>
            <a:r>
              <a:rPr lang="en-US" altLang="zh-CN" sz="8000" dirty="0"/>
              <a:t>s'</a:t>
            </a:r>
            <a:r>
              <a:rPr lang="zh-CN" altLang="en-US" sz="8000" dirty="0"/>
              <a:t> </a:t>
            </a:r>
            <a:r>
              <a:rPr lang="en-US" sz="8000" dirty="0"/>
              <a:t>= s </a:t>
            </a:r>
            <a:r>
              <a:rPr lang="en-US" altLang="zh-CN" sz="8000" dirty="0"/>
              <a:t>-</a:t>
            </a:r>
            <a:r>
              <a:rPr lang="en-US" sz="8000" dirty="0"/>
              <a:t> 1；</a:t>
            </a:r>
            <a:r>
              <a:rPr lang="zh-CN" altLang="en-US" sz="8000" dirty="0"/>
              <a:t>若参与者采取行动 </a:t>
            </a:r>
            <a:r>
              <a:rPr lang="en-US" sz="8000" dirty="0"/>
              <a:t>a = n，</a:t>
            </a:r>
            <a:r>
              <a:rPr lang="zh-CN" altLang="en-US" sz="8000" dirty="0"/>
              <a:t>则下一时刻状态为</a:t>
            </a:r>
            <a:r>
              <a:rPr lang="en-US" altLang="zh-CN" sz="8000" dirty="0"/>
              <a:t>s'</a:t>
            </a:r>
            <a:r>
              <a:rPr lang="zh-CN" altLang="en-US" sz="8000" dirty="0"/>
              <a:t> </a:t>
            </a:r>
            <a:r>
              <a:rPr lang="en-US" sz="8000" dirty="0"/>
              <a:t>= s </a:t>
            </a:r>
            <a:r>
              <a:rPr lang="en-US" altLang="zh-CN" sz="8000" dirty="0"/>
              <a:t>-</a:t>
            </a:r>
            <a:r>
              <a:rPr lang="en-US" sz="8000" dirty="0"/>
              <a:t> 4。</a:t>
            </a:r>
            <a:br>
              <a:rPr lang="en-US" sz="8000" dirty="0"/>
            </a:br>
            <a:r>
              <a:rPr lang="en-US" sz="8000" dirty="0"/>
              <a:t> </a:t>
            </a:r>
            <a:br>
              <a:rPr lang="zh-CN" altLang="en-US" sz="2000" dirty="0"/>
            </a:br>
            <a:r>
              <a:rPr lang="zh-CN" altLang="en-US" sz="2000" dirty="0"/>
              <a:t> </a:t>
            </a:r>
            <a:br>
              <a:rPr lang="zh-CN" altLang="en-US" sz="2000" dirty="0"/>
            </a:br>
            <a:endParaRPr lang="zh-CN" altLang="en-US" sz="2000" dirty="0"/>
          </a:p>
        </p:txBody>
      </p:sp>
      <p:pic>
        <p:nvPicPr>
          <p:cNvPr id="1026" name="Picture 2"/>
          <p:cNvPicPr>
            <a:picLocks noChangeAspect="1" noChangeArrowheads="1"/>
          </p:cNvPicPr>
          <p:nvPr/>
        </p:nvPicPr>
        <p:blipFill>
          <a:blip r:embed="rId2"/>
          <a:srcRect/>
          <a:stretch>
            <a:fillRect/>
          </a:stretch>
        </p:blipFill>
        <p:spPr bwMode="auto">
          <a:xfrm>
            <a:off x="8534653" y="0"/>
            <a:ext cx="2820731" cy="278077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635734" y="917661"/>
            <a:ext cx="2243137" cy="479927"/>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a:p>
            <a:endParaRPr lang="zh-CN" altLang="en-US" dirty="0"/>
          </a:p>
        </p:txBody>
      </p:sp>
      <p:sp>
        <p:nvSpPr>
          <p:cNvPr id="3" name="文本占位符 2"/>
          <p:cNvSpPr>
            <a:spLocks noGrp="1"/>
          </p:cNvSpPr>
          <p:nvPr>
            <p:ph type="body" sz="quarter" idx="22"/>
          </p:nvPr>
        </p:nvSpPr>
        <p:spPr/>
        <p:txBody>
          <a:bodyPr/>
          <a:lstStyle/>
          <a:p>
            <a:r>
              <a:rPr lang="en-US" altLang="zh-CN" sz="2000" dirty="0"/>
              <a:t>2) </a:t>
            </a:r>
            <a:r>
              <a:rPr lang="zh-CN" altLang="en-US" sz="2000" dirty="0"/>
              <a:t>然后参考下方策略评估的迭代算法中的核心公式，计算每轮迭代中状态值函数的值。</a:t>
            </a:r>
            <a:endParaRPr lang="en-US" altLang="zh-CN" sz="2000" dirty="0"/>
          </a:p>
          <a:p>
            <a:endParaRPr lang="en-US" altLang="zh-CN" sz="2000" dirty="0"/>
          </a:p>
          <a:p>
            <a:endParaRPr lang="en-US" altLang="zh-CN" sz="2000" dirty="0"/>
          </a:p>
          <a:p>
            <a:r>
              <a:rPr lang="zh-CN" altLang="en-US" sz="2000" dirty="0"/>
              <a:t>    </a:t>
            </a:r>
            <a:r>
              <a:rPr lang="en-US" altLang="zh-CN" sz="2000" dirty="0"/>
              <a:t>k=0</a:t>
            </a:r>
            <a:r>
              <a:rPr lang="zh-CN" altLang="en-US" sz="2000" dirty="0"/>
              <a:t>时，所有状态值函数为</a:t>
            </a:r>
            <a:r>
              <a:rPr lang="en-US" altLang="zh-CN" sz="2000" dirty="0"/>
              <a:t>0</a:t>
            </a:r>
            <a:r>
              <a:rPr lang="zh-CN" altLang="en-US" sz="2000" dirty="0"/>
              <a:t>，根据 </a:t>
            </a:r>
            <a:r>
              <a:rPr lang="en-US" altLang="zh-CN" sz="2000" dirty="0"/>
              <a:t>k = 0 </a:t>
            </a:r>
            <a:r>
              <a:rPr lang="zh-CN" altLang="en-US" sz="2000" dirty="0"/>
              <a:t>时的状态值函数，计算 </a:t>
            </a:r>
            <a:r>
              <a:rPr lang="en-US" altLang="zh-CN" sz="2000" dirty="0"/>
              <a:t>k = 1 </a:t>
            </a:r>
            <a:r>
              <a:rPr lang="zh-CN" altLang="en-US" sz="2000" dirty="0"/>
              <a:t>时的状态值函数：</a:t>
            </a:r>
            <a:br>
              <a:rPr lang="zh-CN" altLang="en-US" dirty="0"/>
            </a:br>
            <a:br>
              <a:rPr lang="zh-CN" altLang="en-US" dirty="0"/>
            </a:br>
            <a:endParaRPr lang="zh-CN" altLang="en-US" dirty="0"/>
          </a:p>
        </p:txBody>
      </p:sp>
      <p:pic>
        <p:nvPicPr>
          <p:cNvPr id="7170" name="Picture 2"/>
          <p:cNvPicPr>
            <a:picLocks noChangeAspect="1" noChangeArrowheads="1"/>
          </p:cNvPicPr>
          <p:nvPr/>
        </p:nvPicPr>
        <p:blipFill>
          <a:blip r:embed="rId2"/>
          <a:srcRect/>
          <a:stretch>
            <a:fillRect/>
          </a:stretch>
        </p:blipFill>
        <p:spPr bwMode="auto">
          <a:xfrm>
            <a:off x="820129" y="1631843"/>
            <a:ext cx="4238625" cy="6381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775742" y="4835047"/>
            <a:ext cx="2756769" cy="2022953"/>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703713" y="4394419"/>
            <a:ext cx="809625" cy="39052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82551" y="2880218"/>
            <a:ext cx="4989534" cy="1992408"/>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5238635" y="4784944"/>
            <a:ext cx="2627710" cy="2107504"/>
          </a:xfrm>
          <a:prstGeom prst="rect">
            <a:avLst/>
          </a:prstGeom>
          <a:noFill/>
          <a:ln w="9525">
            <a:noFill/>
            <a:miter lim="800000"/>
            <a:headEnd/>
            <a:tailEnd/>
          </a:ln>
          <a:effectLst/>
        </p:spPr>
      </p:pic>
      <p:sp>
        <p:nvSpPr>
          <p:cNvPr id="12" name="右箭头 11"/>
          <p:cNvSpPr/>
          <p:nvPr/>
        </p:nvSpPr>
        <p:spPr>
          <a:xfrm>
            <a:off x="4607667" y="5636712"/>
            <a:ext cx="526243" cy="350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p:cNvPicPr>
            <a:picLocks noChangeAspect="1" noChangeArrowheads="1"/>
          </p:cNvPicPr>
          <p:nvPr/>
        </p:nvPicPr>
        <p:blipFill>
          <a:blip r:embed="rId7"/>
          <a:srcRect/>
          <a:stretch>
            <a:fillRect/>
          </a:stretch>
        </p:blipFill>
        <p:spPr bwMode="auto">
          <a:xfrm>
            <a:off x="6924346" y="2830113"/>
            <a:ext cx="5164158" cy="195482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a:p>
            <a:endParaRPr lang="zh-CN" altLang="en-US" dirty="0"/>
          </a:p>
        </p:txBody>
      </p:sp>
      <p:sp>
        <p:nvSpPr>
          <p:cNvPr id="3" name="文本占位符 2"/>
          <p:cNvSpPr>
            <a:spLocks noGrp="1"/>
          </p:cNvSpPr>
          <p:nvPr>
            <p:ph type="body" sz="quarter" idx="22"/>
          </p:nvPr>
        </p:nvSpPr>
        <p:spPr/>
        <p:txBody>
          <a:bodyPr/>
          <a:lstStyle/>
          <a:p>
            <a:r>
              <a:rPr lang="zh-CN" altLang="en-US" sz="2000" dirty="0"/>
              <a:t>根据 </a:t>
            </a:r>
            <a:r>
              <a:rPr lang="en-US" altLang="zh-CN" sz="2000" dirty="0"/>
              <a:t>k = 1 </a:t>
            </a:r>
            <a:r>
              <a:rPr lang="zh-CN" altLang="en-US" sz="2000" dirty="0"/>
              <a:t>时的状态值函数，计算 </a:t>
            </a:r>
            <a:r>
              <a:rPr lang="en-US" altLang="zh-CN" sz="2000" dirty="0"/>
              <a:t>k = 2 </a:t>
            </a:r>
            <a:r>
              <a:rPr lang="zh-CN" altLang="en-US" sz="2000" dirty="0"/>
              <a:t>时的状态值函数，以 </a:t>
            </a:r>
            <a:r>
              <a:rPr lang="en-US" altLang="zh-CN" sz="2000" dirty="0"/>
              <a:t>s = 1 </a:t>
            </a:r>
            <a:r>
              <a:rPr lang="zh-CN" altLang="en-US" sz="2000" dirty="0"/>
              <a:t>为例，下一时刻可能的状态 </a:t>
            </a:r>
            <a:r>
              <a:rPr lang="en-US" altLang="zh-CN" sz="2000" dirty="0"/>
              <a:t>s'∈ {2, 5, 0, 1}</a:t>
            </a:r>
            <a:r>
              <a:rPr lang="zh-CN" altLang="en-US" sz="2000" dirty="0"/>
              <a:t>，则有：</a:t>
            </a:r>
            <a:br>
              <a:rPr lang="zh-CN" altLang="en-US" dirty="0"/>
            </a:br>
            <a:br>
              <a:rPr lang="zh-CN" altLang="en-US" dirty="0"/>
            </a:br>
            <a:br>
              <a:rPr lang="zh-CN" altLang="en-US" dirty="0"/>
            </a:b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5887971" y="1624668"/>
            <a:ext cx="6304029" cy="238631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74299" y="1945039"/>
            <a:ext cx="4886841" cy="39293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1159563" y="5979242"/>
            <a:ext cx="919757" cy="337870"/>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5601890" y="4209608"/>
            <a:ext cx="2841380" cy="2278874"/>
          </a:xfrm>
          <a:prstGeom prst="rect">
            <a:avLst/>
          </a:prstGeom>
          <a:noFill/>
          <a:ln w="9525">
            <a:noFill/>
            <a:miter lim="800000"/>
            <a:headEnd/>
            <a:tailEnd/>
          </a:ln>
          <a:effectLst/>
        </p:spPr>
      </p:pic>
      <p:sp>
        <p:nvSpPr>
          <p:cNvPr id="10" name="右箭头 9"/>
          <p:cNvSpPr/>
          <p:nvPr/>
        </p:nvSpPr>
        <p:spPr>
          <a:xfrm>
            <a:off x="8517699" y="5148197"/>
            <a:ext cx="538619" cy="363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3" name="Picture 5"/>
          <p:cNvPicPr>
            <a:picLocks noChangeAspect="1" noChangeArrowheads="1"/>
          </p:cNvPicPr>
          <p:nvPr/>
        </p:nvPicPr>
        <p:blipFill>
          <a:blip r:embed="rId6"/>
          <a:srcRect/>
          <a:stretch>
            <a:fillRect/>
          </a:stretch>
        </p:blipFill>
        <p:spPr bwMode="auto">
          <a:xfrm>
            <a:off x="9105344" y="4211397"/>
            <a:ext cx="2833706" cy="227708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a:p>
            <a:endParaRPr lang="zh-CN" altLang="en-US" dirty="0"/>
          </a:p>
        </p:txBody>
      </p:sp>
      <p:sp>
        <p:nvSpPr>
          <p:cNvPr id="3" name="文本占位符 2"/>
          <p:cNvSpPr>
            <a:spLocks noGrp="1"/>
          </p:cNvSpPr>
          <p:nvPr>
            <p:ph type="body" sz="quarter" idx="22"/>
          </p:nvPr>
        </p:nvSpPr>
        <p:spPr/>
        <p:txBody>
          <a:bodyPr/>
          <a:lstStyle/>
          <a:p>
            <a:r>
              <a:rPr lang="zh-CN" altLang="en-US" sz="2000" dirty="0"/>
              <a:t>根据 </a:t>
            </a:r>
            <a:r>
              <a:rPr lang="en-US" altLang="zh-CN" sz="2000" dirty="0"/>
              <a:t>k = 2 </a:t>
            </a:r>
            <a:r>
              <a:rPr lang="zh-CN" altLang="en-US" sz="2000" dirty="0"/>
              <a:t>时的状态值函数，计算 </a:t>
            </a:r>
            <a:r>
              <a:rPr lang="en-US" altLang="zh-CN" sz="2000" dirty="0"/>
              <a:t>k = 3 </a:t>
            </a:r>
            <a:r>
              <a:rPr lang="zh-CN" altLang="en-US" sz="2000" dirty="0"/>
              <a:t>时的状态值函数，以 </a:t>
            </a:r>
            <a:r>
              <a:rPr lang="en-US" altLang="zh-CN" sz="2000" dirty="0"/>
              <a:t>s = 3 </a:t>
            </a:r>
            <a:r>
              <a:rPr lang="zh-CN" altLang="en-US" sz="2000" dirty="0"/>
              <a:t>为例，下一时刻可能的状态 </a:t>
            </a:r>
            <a:r>
              <a:rPr lang="en-US" altLang="zh-CN" sz="2000" dirty="0"/>
              <a:t>s'∈ {3, 7, 2, 3}</a:t>
            </a:r>
            <a:r>
              <a:rPr lang="zh-CN" altLang="en-US" sz="2000" dirty="0"/>
              <a:t>，则有：</a:t>
            </a:r>
            <a:br>
              <a:rPr lang="zh-CN" altLang="en-US" dirty="0"/>
            </a:br>
            <a:endParaRPr lang="zh-CN" altLang="en-US" dirty="0"/>
          </a:p>
        </p:txBody>
      </p:sp>
      <p:pic>
        <p:nvPicPr>
          <p:cNvPr id="9218" name="Picture 2"/>
          <p:cNvPicPr>
            <a:picLocks noChangeAspect="1" noChangeArrowheads="1"/>
          </p:cNvPicPr>
          <p:nvPr/>
        </p:nvPicPr>
        <p:blipFill>
          <a:blip r:embed="rId2"/>
          <a:srcRect/>
          <a:stretch>
            <a:fillRect/>
          </a:stretch>
        </p:blipFill>
        <p:spPr bwMode="auto">
          <a:xfrm>
            <a:off x="323994" y="1877295"/>
            <a:ext cx="5029200" cy="39528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5728975" y="1815724"/>
            <a:ext cx="6156298" cy="2330391"/>
          </a:xfrm>
          <a:prstGeom prst="rect">
            <a:avLst/>
          </a:prstGeom>
          <a:noFill/>
          <a:ln w="9525">
            <a:noFill/>
            <a:miter lim="800000"/>
            <a:headEnd/>
            <a:tailEnd/>
          </a:ln>
          <a:effectLst/>
        </p:spPr>
      </p:pic>
      <p:pic>
        <p:nvPicPr>
          <p:cNvPr id="6" name="Picture 5"/>
          <p:cNvPicPr>
            <a:picLocks noChangeAspect="1" noChangeArrowheads="1"/>
          </p:cNvPicPr>
          <p:nvPr/>
        </p:nvPicPr>
        <p:blipFill>
          <a:blip r:embed="rId4"/>
          <a:srcRect/>
          <a:stretch>
            <a:fillRect/>
          </a:stretch>
        </p:blipFill>
        <p:spPr bwMode="auto">
          <a:xfrm>
            <a:off x="5290564" y="4377154"/>
            <a:ext cx="2833706" cy="2277085"/>
          </a:xfrm>
          <a:prstGeom prst="rect">
            <a:avLst/>
          </a:prstGeom>
          <a:noFill/>
          <a:ln w="9525">
            <a:noFill/>
            <a:miter lim="800000"/>
            <a:headEnd/>
            <a:tailEnd/>
          </a:ln>
          <a:effectLst/>
        </p:spPr>
      </p:pic>
      <p:sp>
        <p:nvSpPr>
          <p:cNvPr id="7" name="右箭头 6"/>
          <p:cNvSpPr/>
          <p:nvPr/>
        </p:nvSpPr>
        <p:spPr>
          <a:xfrm>
            <a:off x="8442542" y="5361140"/>
            <a:ext cx="551146" cy="350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5"/>
          <a:srcRect/>
          <a:stretch>
            <a:fillRect/>
          </a:stretch>
        </p:blipFill>
        <p:spPr bwMode="auto">
          <a:xfrm>
            <a:off x="9114086" y="4414732"/>
            <a:ext cx="2772281" cy="225203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策略评估示例</a:t>
            </a:r>
          </a:p>
          <a:p>
            <a:endParaRPr lang="zh-CN" altLang="en-US" dirty="0"/>
          </a:p>
        </p:txBody>
      </p:sp>
      <p:sp>
        <p:nvSpPr>
          <p:cNvPr id="3" name="文本占位符 2"/>
          <p:cNvSpPr>
            <a:spLocks noGrp="1"/>
          </p:cNvSpPr>
          <p:nvPr>
            <p:ph type="body" sz="quarter" idx="22"/>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000" dirty="0"/>
              <a:t>以此类推：当迭代算法停止时，所有状态值函数的值如下图所示：</a:t>
            </a:r>
            <a:br>
              <a:rPr lang="zh-CN" altLang="en-US" sz="2000" dirty="0"/>
            </a:br>
            <a:endParaRPr lang="zh-CN" altLang="en-US" sz="2000" dirty="0"/>
          </a:p>
        </p:txBody>
      </p:sp>
      <p:pic>
        <p:nvPicPr>
          <p:cNvPr id="10242" name="Picture 2"/>
          <p:cNvPicPr>
            <a:picLocks noChangeAspect="1" noChangeArrowheads="1"/>
          </p:cNvPicPr>
          <p:nvPr/>
        </p:nvPicPr>
        <p:blipFill>
          <a:blip r:embed="rId2"/>
          <a:srcRect/>
          <a:stretch>
            <a:fillRect/>
          </a:stretch>
        </p:blipFill>
        <p:spPr bwMode="auto">
          <a:xfrm>
            <a:off x="3021809" y="250172"/>
            <a:ext cx="5227564" cy="4021203"/>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4730860" y="4786900"/>
            <a:ext cx="2283496" cy="1995944"/>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策略改进</a:t>
            </a:r>
          </a:p>
        </p:txBody>
      </p:sp>
      <p:sp>
        <p:nvSpPr>
          <p:cNvPr id="3" name="文本占位符 2"/>
          <p:cNvSpPr>
            <a:spLocks noGrp="1"/>
          </p:cNvSpPr>
          <p:nvPr>
            <p:ph type="body" sz="quarter" idx="22"/>
          </p:nvPr>
        </p:nvSpPr>
        <p:spPr/>
        <p:txBody>
          <a:bodyPr/>
          <a:lstStyle/>
          <a:p>
            <a:r>
              <a:rPr lang="en-US" altLang="zh-CN" sz="2000" b="1" dirty="0"/>
              <a:t>•  </a:t>
            </a:r>
            <a:r>
              <a:rPr lang="zh-CN" altLang="en-US" sz="2000" dirty="0">
                <a:solidFill>
                  <a:schemeClr val="tx1"/>
                </a:solidFill>
              </a:rPr>
              <a:t>策略评估</a:t>
            </a:r>
            <a:r>
              <a:rPr lang="zh-CN" altLang="en-US" sz="2000" dirty="0"/>
              <a:t>计算给定策略𝜋下的状态值函数𝑣</a:t>
            </a:r>
            <a:r>
              <a:rPr lang="zh-CN" altLang="en-US" sz="2000" baseline="-25000" dirty="0"/>
              <a:t>𝜋</a:t>
            </a:r>
            <a:r>
              <a:rPr lang="zh-CN" altLang="en-US" sz="2000" dirty="0"/>
              <a:t>（</a:t>
            </a:r>
            <a:r>
              <a:rPr lang="en-US" altLang="zh-CN" sz="2000" dirty="0"/>
              <a:t>s</a:t>
            </a:r>
            <a:r>
              <a:rPr lang="zh-CN" altLang="en-US" sz="2000" dirty="0"/>
              <a:t>）的目的之一是为了改进策略</a:t>
            </a:r>
            <a:endParaRPr lang="en-US" altLang="zh-CN" sz="2000" dirty="0"/>
          </a:p>
          <a:p>
            <a:r>
              <a:rPr lang="en-US" altLang="zh-CN" sz="2000" dirty="0"/>
              <a:t>•  </a:t>
            </a:r>
            <a:r>
              <a:rPr lang="zh-CN" altLang="en-US" sz="2000" dirty="0"/>
              <a:t>如果在任意状态</a:t>
            </a:r>
            <a:r>
              <a:rPr lang="en-US" altLang="zh-CN" sz="2000" dirty="0"/>
              <a:t>s</a:t>
            </a:r>
            <a:r>
              <a:rPr lang="zh-CN" altLang="en-US" sz="2000" dirty="0"/>
              <a:t>下策略𝜋</a:t>
            </a:r>
            <a:r>
              <a:rPr lang="en-US" altLang="zh-CN" sz="2000" dirty="0"/>
              <a:t>' </a:t>
            </a:r>
            <a:r>
              <a:rPr lang="zh-CN" altLang="en-US" sz="2000" dirty="0"/>
              <a:t>的值函数𝑣</a:t>
            </a:r>
            <a:r>
              <a:rPr lang="zh-CN" altLang="en-US" sz="2000" baseline="-25000" dirty="0"/>
              <a:t>𝜋</a:t>
            </a:r>
            <a:r>
              <a:rPr lang="en-US" altLang="zh-CN" sz="2000" baseline="-25000" dirty="0"/>
              <a:t>’</a:t>
            </a:r>
            <a:r>
              <a:rPr lang="zh-CN" altLang="en-US" sz="2000" dirty="0"/>
              <a:t>（</a:t>
            </a:r>
            <a:r>
              <a:rPr lang="en-US" altLang="zh-CN" sz="2000" dirty="0"/>
              <a:t>s</a:t>
            </a:r>
            <a:r>
              <a:rPr lang="zh-CN" altLang="en-US" sz="2000" dirty="0"/>
              <a:t>）都不小于另一个策略𝜋的值函数𝑣</a:t>
            </a:r>
            <a:r>
              <a:rPr lang="zh-CN" altLang="en-US" sz="2000" baseline="-25000" dirty="0"/>
              <a:t>𝜋</a:t>
            </a:r>
            <a:r>
              <a:rPr lang="zh-CN" altLang="en-US" sz="2000" dirty="0"/>
              <a:t>（</a:t>
            </a:r>
            <a:r>
              <a:rPr lang="en-US" altLang="zh-CN" sz="2000" dirty="0"/>
              <a:t>s</a:t>
            </a:r>
            <a:r>
              <a:rPr lang="zh-CN" altLang="en-US" sz="2000" dirty="0"/>
              <a:t>），则我们称</a:t>
            </a:r>
            <a:endParaRPr lang="en-US" altLang="zh-CN" sz="2000" dirty="0"/>
          </a:p>
          <a:p>
            <a:r>
              <a:rPr lang="en-US" altLang="zh-CN" sz="2000" dirty="0"/>
              <a:t>   </a:t>
            </a:r>
            <a:r>
              <a:rPr lang="zh-CN" altLang="en-US" sz="2000" dirty="0"/>
              <a:t>策略𝜋</a:t>
            </a:r>
            <a:r>
              <a:rPr lang="en-US" altLang="zh-CN" sz="2000" dirty="0"/>
              <a:t>' </a:t>
            </a:r>
            <a:r>
              <a:rPr lang="zh-CN" altLang="en-US" sz="2000" dirty="0"/>
              <a:t>优于策略𝜋，记为：𝜋</a:t>
            </a:r>
            <a:r>
              <a:rPr lang="en-US" altLang="zh-CN" sz="2000" dirty="0"/>
              <a:t>' ≥</a:t>
            </a:r>
            <a:r>
              <a:rPr lang="zh-CN" altLang="en-US" sz="2000" dirty="0"/>
              <a:t>𝜋</a:t>
            </a:r>
            <a:endParaRPr lang="en-US" altLang="zh-CN" sz="2000" dirty="0"/>
          </a:p>
          <a:p>
            <a:r>
              <a:rPr lang="en-US" altLang="zh-CN" sz="2000" dirty="0"/>
              <a:t>•  </a:t>
            </a:r>
            <a:r>
              <a:rPr lang="zh-CN" altLang="en-US" sz="2000" b="1" dirty="0">
                <a:solidFill>
                  <a:schemeClr val="accent1"/>
                </a:solidFill>
              </a:rPr>
              <a:t>策略改进</a:t>
            </a:r>
            <a:r>
              <a:rPr lang="zh-CN" altLang="en-US" sz="2000" dirty="0"/>
              <a:t>就是指针对原策略𝜋，找到新策略𝜋</a:t>
            </a:r>
            <a:r>
              <a:rPr lang="en-US" altLang="zh-CN" sz="2000" dirty="0"/>
              <a:t>' </a:t>
            </a:r>
            <a:r>
              <a:rPr lang="zh-CN" altLang="en-US" sz="2000" dirty="0"/>
              <a:t>，使得𝜋</a:t>
            </a:r>
            <a:r>
              <a:rPr lang="en-US" altLang="zh-CN" sz="2000" dirty="0"/>
              <a:t>' ≥</a:t>
            </a:r>
            <a:r>
              <a:rPr lang="zh-CN" altLang="en-US" sz="2000" dirty="0"/>
              <a:t>𝜋</a:t>
            </a:r>
            <a:endParaRPr lang="en-US" altLang="zh-CN" sz="2000" dirty="0"/>
          </a:p>
          <a:p>
            <a:r>
              <a:rPr lang="en-US" altLang="zh-CN" sz="2000" dirty="0"/>
              <a:t>•  </a:t>
            </a:r>
            <a:r>
              <a:rPr lang="zh-CN" altLang="en-US" sz="2000" dirty="0"/>
              <a:t>策略改进的基本思路是：在针对原策略𝜋的评估过程中，通过寻找每次迭代的最优动作，依据</a:t>
            </a:r>
            <a:r>
              <a:rPr lang="zh-CN" altLang="en-US" sz="2000" b="1" dirty="0">
                <a:solidFill>
                  <a:schemeClr val="accent1"/>
                </a:solidFill>
              </a:rPr>
              <a:t>贪    </a:t>
            </a:r>
            <a:endParaRPr lang="en-US" altLang="zh-CN" sz="2000" b="1" dirty="0">
              <a:solidFill>
                <a:schemeClr val="accent1"/>
              </a:solidFill>
            </a:endParaRPr>
          </a:p>
          <a:p>
            <a:r>
              <a:rPr lang="en-US" altLang="zh-CN" sz="2000" b="1" dirty="0">
                <a:solidFill>
                  <a:schemeClr val="accent1"/>
                </a:solidFill>
              </a:rPr>
              <a:t>   </a:t>
            </a:r>
            <a:r>
              <a:rPr lang="zh-CN" altLang="en-US" sz="2000" b="1" dirty="0">
                <a:solidFill>
                  <a:schemeClr val="accent1"/>
                </a:solidFill>
              </a:rPr>
              <a:t>心算法</a:t>
            </a:r>
            <a:r>
              <a:rPr lang="zh-CN" altLang="en-US" sz="2000" dirty="0"/>
              <a:t>指定选择最优动作的概率为 </a:t>
            </a:r>
            <a:r>
              <a:rPr lang="en-US" altLang="zh-CN" sz="2000" dirty="0"/>
              <a:t>1</a:t>
            </a:r>
            <a:r>
              <a:rPr lang="zh-CN" altLang="en-US" sz="2000" dirty="0"/>
              <a:t>，从而得到新的策略𝜋</a:t>
            </a:r>
            <a:r>
              <a:rPr lang="en-US" altLang="zh-CN" sz="2000" dirty="0"/>
              <a:t>' </a:t>
            </a:r>
            <a:r>
              <a:rPr lang="zh-CN" altLang="en-US" sz="2000" dirty="0"/>
              <a:t>。</a:t>
            </a:r>
            <a:endParaRPr lang="en-US" altLang="zh-CN" sz="2000" dirty="0"/>
          </a:p>
          <a:p>
            <a:r>
              <a:rPr lang="en-US" altLang="zh-CN" sz="2000" dirty="0"/>
              <a:t>•  </a:t>
            </a:r>
            <a:r>
              <a:rPr lang="zh-CN" altLang="en-US" sz="2000" dirty="0"/>
              <a:t>策略改进原理</a:t>
            </a:r>
            <a:r>
              <a:rPr lang="en-US" sz="2000" dirty="0"/>
              <a:t>（Policy Improvement Theorem）</a:t>
            </a:r>
            <a:r>
              <a:rPr lang="zh-CN" altLang="en-US" sz="2000" dirty="0"/>
              <a:t>是基于式子：</a:t>
            </a:r>
            <a:endParaRPr lang="en-US" altLang="zh-CN" sz="2000" dirty="0"/>
          </a:p>
          <a:p>
            <a:r>
              <a:rPr lang="en-US" altLang="zh-CN" sz="2000" dirty="0"/>
              <a:t>    </a:t>
            </a:r>
            <a:r>
              <a:rPr lang="zh-CN" altLang="en-US" sz="2000" dirty="0"/>
              <a:t>其中，最优行动                              。</a:t>
            </a:r>
            <a:br>
              <a:rPr lang="zh-CN" altLang="en-US" sz="2000" dirty="0"/>
            </a:br>
            <a:r>
              <a:rPr lang="zh-CN" altLang="en-US" sz="2000" dirty="0"/>
              <a:t> </a:t>
            </a:r>
            <a:br>
              <a:rPr lang="zh-CN" altLang="en-US" sz="2000" dirty="0"/>
            </a:br>
            <a:r>
              <a:rPr lang="zh-CN" altLang="en-US" sz="2000" dirty="0"/>
              <a:t> </a:t>
            </a:r>
            <a:br>
              <a:rPr lang="en-US" altLang="zh-CN" sz="2000" dirty="0"/>
            </a:br>
            <a:endParaRPr lang="zh-CN" altLang="en-US" sz="2000" dirty="0"/>
          </a:p>
        </p:txBody>
      </p:sp>
      <p:pic>
        <p:nvPicPr>
          <p:cNvPr id="2050" name="Picture 2"/>
          <p:cNvPicPr>
            <a:picLocks noChangeAspect="1" noChangeArrowheads="1"/>
          </p:cNvPicPr>
          <p:nvPr/>
        </p:nvPicPr>
        <p:blipFill>
          <a:blip r:embed="rId2"/>
          <a:srcRect/>
          <a:stretch>
            <a:fillRect/>
          </a:stretch>
        </p:blipFill>
        <p:spPr bwMode="auto">
          <a:xfrm>
            <a:off x="7994615" y="3813374"/>
            <a:ext cx="2838450" cy="3333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823197" y="4124525"/>
            <a:ext cx="2047875" cy="438150"/>
          </a:xfrm>
          <a:prstGeom prst="rect">
            <a:avLst/>
          </a:prstGeom>
          <a:noFill/>
          <a:ln w="9525">
            <a:no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2823197" y="4562675"/>
            <a:ext cx="7467600" cy="21145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基于动态规划的</a:t>
            </a:r>
            <a:r>
              <a:rPr lang="zh-CN" altLang="en-US" dirty="0"/>
              <a:t>控制</a:t>
            </a:r>
            <a:endParaRPr lang="en-US" dirty="0"/>
          </a:p>
          <a:p>
            <a:endParaRPr lang="en-US" dirty="0"/>
          </a:p>
        </p:txBody>
      </p:sp>
      <p:sp>
        <p:nvSpPr>
          <p:cNvPr id="3" name="Text Placeholder 2"/>
          <p:cNvSpPr>
            <a:spLocks noGrp="1"/>
          </p:cNvSpPr>
          <p:nvPr>
            <p:ph type="body" sz="quarter" idx="22"/>
          </p:nvPr>
        </p:nvSpPr>
        <p:spPr>
          <a:xfrm>
            <a:off x="474300" y="1104900"/>
            <a:ext cx="11081266" cy="4766832"/>
          </a:xfrm>
        </p:spPr>
        <p:txBody>
          <a:bodyPr/>
          <a:lstStyle/>
          <a:p>
            <a:pPr indent="-342265">
              <a:lnSpc>
                <a:spcPts val="1500"/>
              </a:lnSpc>
            </a:pPr>
            <a:r>
              <a:rPr lang="zh-CN" altLang="en-US" sz="2000" dirty="0"/>
              <a:t>•</a:t>
            </a:r>
            <a:r>
              <a:rPr lang="zh-CN" altLang="en-US" sz="4000" dirty="0"/>
              <a:t> </a:t>
            </a:r>
            <a:r>
              <a:rPr lang="zh-CN" altLang="en-US" sz="2000" dirty="0"/>
              <a:t>在控制问题中，给定</a:t>
            </a:r>
            <a:r>
              <a:rPr lang="en-US" sz="2000" dirty="0"/>
              <a:t>MDP(𝑆, 𝐴,P,𝑅, 𝛾)</a:t>
            </a:r>
            <a:r>
              <a:rPr lang="zh-CN" altLang="en-US" sz="2000" dirty="0"/>
              <a:t>，需要求解得到最优策略𝜋</a:t>
            </a:r>
            <a:r>
              <a:rPr lang="zh-CN" altLang="en-US" sz="2000" baseline="-25000" dirty="0"/>
              <a:t>*</a:t>
            </a:r>
            <a:r>
              <a:rPr lang="zh-CN" altLang="en-US" sz="2000" dirty="0"/>
              <a:t>和最优状态值函数𝑣</a:t>
            </a:r>
            <a:r>
              <a:rPr lang="zh-CN" altLang="en-US" sz="2000" baseline="-25000" dirty="0"/>
              <a:t>*</a:t>
            </a:r>
            <a:r>
              <a:rPr lang="zh-CN" altLang="en-US" sz="2000" dirty="0"/>
              <a:t>（</a:t>
            </a:r>
            <a:r>
              <a:rPr lang="en-US" altLang="zh-CN" sz="2000" dirty="0"/>
              <a:t>s</a:t>
            </a:r>
            <a:r>
              <a:rPr lang="zh-CN" altLang="en-US" sz="2000" dirty="0"/>
              <a:t>）。最</a:t>
            </a:r>
            <a:endParaRPr lang="en-US" altLang="zh-CN" sz="2000" dirty="0"/>
          </a:p>
          <a:p>
            <a:pPr indent="-342265">
              <a:lnSpc>
                <a:spcPts val="2000"/>
              </a:lnSpc>
            </a:pPr>
            <a:r>
              <a:rPr lang="en-US" altLang="zh-CN" sz="2000" dirty="0"/>
              <a:t>    </a:t>
            </a:r>
            <a:r>
              <a:rPr lang="zh-CN" altLang="en-US" sz="2000" dirty="0"/>
              <a:t>终得到的最优策略对任意状态</a:t>
            </a:r>
            <a:r>
              <a:rPr lang="en-US" altLang="zh-CN" sz="2000" dirty="0"/>
              <a:t>s</a:t>
            </a:r>
            <a:r>
              <a:rPr lang="zh-CN" altLang="en-US" sz="2000" dirty="0"/>
              <a:t>和任意策略𝜋有： 𝑣</a:t>
            </a:r>
            <a:r>
              <a:rPr lang="zh-CN" altLang="en-US" sz="2000" baseline="-25000" dirty="0"/>
              <a:t>*</a:t>
            </a:r>
            <a:r>
              <a:rPr lang="zh-CN" altLang="en-US" sz="2000" dirty="0"/>
              <a:t>（</a:t>
            </a:r>
            <a:r>
              <a:rPr lang="en-US" altLang="zh-CN" sz="2000" dirty="0"/>
              <a:t>s</a:t>
            </a:r>
            <a:r>
              <a:rPr lang="zh-CN" altLang="en-US" sz="2000" dirty="0"/>
              <a:t>）</a:t>
            </a:r>
            <a:r>
              <a:rPr lang="en-US" altLang="zh-CN" sz="2000" dirty="0"/>
              <a:t>&gt;</a:t>
            </a:r>
            <a:r>
              <a:rPr lang="zh-CN" altLang="en-US" sz="2000" dirty="0"/>
              <a:t>𝑣</a:t>
            </a:r>
            <a:r>
              <a:rPr lang="zh-CN" altLang="en-US" sz="2000" baseline="-25000" dirty="0"/>
              <a:t>𝜋</a:t>
            </a:r>
            <a:r>
              <a:rPr lang="zh-CN" altLang="en-US" sz="2000" dirty="0"/>
              <a:t>（</a:t>
            </a:r>
            <a:r>
              <a:rPr lang="en-US" altLang="zh-CN" sz="2000" dirty="0"/>
              <a:t>s</a:t>
            </a:r>
            <a:r>
              <a:rPr lang="zh-CN" altLang="en-US" sz="2000" dirty="0"/>
              <a:t>）。</a:t>
            </a:r>
            <a:endParaRPr lang="en-US" altLang="zh-CN" sz="2000" dirty="0"/>
          </a:p>
          <a:p>
            <a:pPr indent="-342265">
              <a:lnSpc>
                <a:spcPts val="2400"/>
              </a:lnSpc>
            </a:pPr>
            <a:r>
              <a:rPr lang="en-US" altLang="zh-CN" sz="2000" b="1" dirty="0"/>
              <a:t>•  </a:t>
            </a:r>
            <a:r>
              <a:rPr lang="zh-CN" altLang="en-US" sz="2000" b="1" dirty="0"/>
              <a:t>策略改进的迭代算法</a:t>
            </a:r>
            <a:r>
              <a:rPr lang="zh-CN" altLang="en-US" sz="2000" dirty="0"/>
              <a:t>就是采用动态规划的思想，寻找到</a:t>
            </a:r>
            <a:r>
              <a:rPr lang="zh-CN" altLang="en-US" sz="2000" b="1" dirty="0">
                <a:solidFill>
                  <a:schemeClr val="accent1"/>
                </a:solidFill>
              </a:rPr>
              <a:t>最优策略𝜋</a:t>
            </a:r>
            <a:r>
              <a:rPr lang="zh-CN" altLang="en-US" sz="2000" b="1" baseline="-25000" dirty="0">
                <a:solidFill>
                  <a:schemeClr val="accent1"/>
                </a:solidFill>
              </a:rPr>
              <a:t>*</a:t>
            </a:r>
            <a:r>
              <a:rPr lang="zh-CN" altLang="en-US" sz="2000" b="1" dirty="0">
                <a:solidFill>
                  <a:schemeClr val="accent1"/>
                </a:solidFill>
              </a:rPr>
              <a:t> </a:t>
            </a:r>
            <a:r>
              <a:rPr lang="zh-CN" altLang="en-US" sz="2000" dirty="0"/>
              <a:t>。基本思路是初始化状态值</a:t>
            </a:r>
            <a:endParaRPr lang="en-US" altLang="zh-CN" sz="2000" dirty="0"/>
          </a:p>
          <a:p>
            <a:pPr>
              <a:lnSpc>
                <a:spcPts val="1500"/>
              </a:lnSpc>
            </a:pPr>
            <a:r>
              <a:rPr lang="zh-CN" altLang="en-US" sz="2000" dirty="0"/>
              <a:t>    函数和策略，通过策略评估得到每轮状态值函数后寻找每个状态的最优动作（即使得状态值函</a:t>
            </a:r>
            <a:endParaRPr lang="en-US" altLang="zh-CN" sz="2000" dirty="0"/>
          </a:p>
          <a:p>
            <a:pPr>
              <a:lnSpc>
                <a:spcPts val="1500"/>
              </a:lnSpc>
            </a:pPr>
            <a:r>
              <a:rPr lang="en-US" altLang="zh-CN" sz="2000" dirty="0"/>
              <a:t>    </a:t>
            </a:r>
            <a:r>
              <a:rPr lang="zh-CN" altLang="en-US" sz="2000" dirty="0"/>
              <a:t>数取得最大值的动作），依据贪心算法指定选择最优动作的概率为 </a:t>
            </a:r>
            <a:r>
              <a:rPr lang="en-US" altLang="zh-CN" sz="2000" dirty="0"/>
              <a:t>1</a:t>
            </a:r>
            <a:r>
              <a:rPr lang="zh-CN" altLang="en-US" sz="2000" dirty="0"/>
              <a:t>进而得到新的策略，迭代</a:t>
            </a:r>
            <a:endParaRPr lang="en-US" altLang="zh-CN" sz="2000" dirty="0"/>
          </a:p>
          <a:p>
            <a:pPr>
              <a:lnSpc>
                <a:spcPts val="1500"/>
              </a:lnSpc>
            </a:pPr>
            <a:r>
              <a:rPr lang="zh-CN" altLang="en-US" sz="2000" dirty="0"/>
              <a:t>    此过程直至达到最优解。</a:t>
            </a:r>
            <a:br>
              <a:rPr lang="en-US" sz="2000" dirty="0"/>
            </a:br>
            <a:br>
              <a:rPr lang="zh-CN" altLang="en-US" sz="2000" dirty="0"/>
            </a:br>
            <a:r>
              <a:rPr lang="zh-CN" altLang="en-US" sz="2000" dirty="0"/>
              <a:t>    </a:t>
            </a:r>
            <a:endParaRPr lang="en-US" sz="2000" dirty="0"/>
          </a:p>
        </p:txBody>
      </p:sp>
      <p:sp>
        <p:nvSpPr>
          <p:cNvPr id="1026"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0" numCol="1" anchor="ctr" anchorCtr="0" compatLnSpc="1">
            <a:spAutoFit/>
          </a:bodyPr>
          <a:lstStyle/>
          <a:p>
            <a:endParaRPr lang="zh-CN" altLang="en-US"/>
          </a:p>
        </p:txBody>
      </p:sp>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42875" cy="647700"/>
          </a:xfrm>
          <a:prstGeom prst="rect">
            <a:avLst/>
          </a:prstGeom>
          <a:noFill/>
        </p:spPr>
      </p:pic>
      <p:sp>
        <p:nvSpPr>
          <p:cNvPr id="1027" name="Rectangle 3"/>
          <p:cNvSpPr>
            <a:spLocks noChangeArrowheads="1"/>
          </p:cNvSpPr>
          <p:nvPr/>
        </p:nvSpPr>
        <p:spPr bwMode="auto">
          <a:xfrm>
            <a:off x="0" y="11049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sp>
        <p:nvSpPr>
          <p:cNvPr id="1029" name="Rectangle 5"/>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0" numCol="1" anchor="ctr" anchorCtr="0" compatLnSpc="1">
            <a:spAutoFit/>
          </a:bodyPr>
          <a:lstStyle/>
          <a:p>
            <a:endParaRPr lang="zh-CN" altLang="en-US"/>
          </a:p>
        </p:txBody>
      </p:sp>
      <p:pic>
        <p:nvPicPr>
          <p:cNvPr id="1028"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42875" cy="647700"/>
          </a:xfrm>
          <a:prstGeom prst="rect">
            <a:avLst/>
          </a:prstGeom>
          <a:noFill/>
        </p:spPr>
      </p:pic>
      <p:sp>
        <p:nvSpPr>
          <p:cNvPr id="1030" name="Rectangle 6"/>
          <p:cNvSpPr>
            <a:spLocks noChangeArrowheads="1"/>
          </p:cNvSpPr>
          <p:nvPr/>
        </p:nvSpPr>
        <p:spPr bwMode="auto">
          <a:xfrm>
            <a:off x="0" y="11049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sp>
        <p:nvSpPr>
          <p:cNvPr id="1032" name="Rectangle 8"/>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0" numCol="1" anchor="ctr" anchorCtr="0" compatLnSpc="1">
            <a:spAutoFit/>
          </a:bodyPr>
          <a:lstStyle/>
          <a:p>
            <a:endParaRPr lang="zh-CN" altLang="en-US"/>
          </a:p>
        </p:txBody>
      </p:sp>
      <p:pic>
        <p:nvPicPr>
          <p:cNvPr id="1031"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42875" cy="647700"/>
          </a:xfrm>
          <a:prstGeom prst="rect">
            <a:avLst/>
          </a:prstGeom>
          <a:noFill/>
        </p:spPr>
      </p:pic>
      <p:sp>
        <p:nvSpPr>
          <p:cNvPr id="1033" name="Rectangle 9"/>
          <p:cNvSpPr>
            <a:spLocks noChangeArrowheads="1"/>
          </p:cNvSpPr>
          <p:nvPr/>
        </p:nvSpPr>
        <p:spPr bwMode="auto">
          <a:xfrm>
            <a:off x="0" y="11049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sp>
        <p:nvSpPr>
          <p:cNvPr id="1035" name="Rectangle 11"/>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0" numCol="1" anchor="ctr" anchorCtr="0" compatLnSpc="1">
            <a:spAutoFit/>
          </a:bodyPr>
          <a:lstStyle/>
          <a:p>
            <a:endParaRPr lang="zh-CN" altLang="en-US"/>
          </a:p>
        </p:txBody>
      </p:sp>
      <p:pic>
        <p:nvPicPr>
          <p:cNvPr id="1034" name="Picture 10"/>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142875" cy="647700"/>
          </a:xfrm>
          <a:prstGeom prst="rect">
            <a:avLst/>
          </a:prstGeom>
          <a:noFill/>
        </p:spPr>
      </p:pic>
      <p:sp>
        <p:nvSpPr>
          <p:cNvPr id="1036" name="Rectangle 12"/>
          <p:cNvSpPr>
            <a:spLocks noChangeArrowheads="1"/>
          </p:cNvSpPr>
          <p:nvPr/>
        </p:nvSpPr>
        <p:spPr bwMode="auto">
          <a:xfrm>
            <a:off x="0" y="11049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pic>
        <p:nvPicPr>
          <p:cNvPr id="1038" name="Picture 14"/>
          <p:cNvPicPr>
            <a:picLocks noChangeAspect="1" noChangeArrowheads="1"/>
          </p:cNvPicPr>
          <p:nvPr/>
        </p:nvPicPr>
        <p:blipFill>
          <a:blip r:embed="rId3"/>
          <a:srcRect/>
          <a:stretch>
            <a:fillRect/>
          </a:stretch>
        </p:blipFill>
        <p:spPr bwMode="auto">
          <a:xfrm>
            <a:off x="610256" y="3634061"/>
            <a:ext cx="5220409" cy="3113458"/>
          </a:xfrm>
          <a:prstGeom prst="rect">
            <a:avLst/>
          </a:prstGeom>
          <a:noFill/>
          <a:ln w="9525">
            <a:noFill/>
            <a:miter lim="800000"/>
            <a:headEnd/>
            <a:tailEnd/>
          </a:ln>
          <a:effectLst/>
        </p:spPr>
      </p:pic>
      <p:pic>
        <p:nvPicPr>
          <p:cNvPr id="1039" name="Picture 15"/>
          <p:cNvPicPr>
            <a:picLocks noChangeAspect="1" noChangeArrowheads="1"/>
          </p:cNvPicPr>
          <p:nvPr/>
        </p:nvPicPr>
        <p:blipFill>
          <a:blip r:embed="rId4"/>
          <a:srcRect/>
          <a:stretch>
            <a:fillRect/>
          </a:stretch>
        </p:blipFill>
        <p:spPr bwMode="auto">
          <a:xfrm>
            <a:off x="7333795" y="4118819"/>
            <a:ext cx="3209202" cy="2020108"/>
          </a:xfrm>
          <a:prstGeom prst="rect">
            <a:avLst/>
          </a:prstGeom>
          <a:noFill/>
          <a:ln w="9525">
            <a:noFill/>
            <a:miter lim="800000"/>
            <a:headEnd/>
            <a:tailEnd/>
          </a:ln>
          <a:effectLst/>
        </p:spPr>
      </p:pic>
      <p:sp>
        <p:nvSpPr>
          <p:cNvPr id="20" name="TextBox 19"/>
          <p:cNvSpPr txBox="1"/>
          <p:nvPr/>
        </p:nvSpPr>
        <p:spPr>
          <a:xfrm>
            <a:off x="8122085" y="6198292"/>
            <a:ext cx="2743200" cy="369332"/>
          </a:xfrm>
          <a:prstGeom prst="rect">
            <a:avLst/>
          </a:prstGeom>
          <a:noFill/>
        </p:spPr>
        <p:txBody>
          <a:bodyPr wrap="square" rtlCol="0">
            <a:spAutoFit/>
          </a:bodyPr>
          <a:lstStyle/>
          <a:p>
            <a:r>
              <a:rPr lang="zh-CN" altLang="en-US" b="1" dirty="0">
                <a:solidFill>
                  <a:schemeClr val="accent1"/>
                </a:solidFill>
              </a:rPr>
              <a:t>策略迭代过程图</a:t>
            </a:r>
          </a:p>
        </p:txBody>
      </p:sp>
      <p:pic>
        <p:nvPicPr>
          <p:cNvPr id="1040" name="Picture 16"/>
          <p:cNvPicPr>
            <a:picLocks noChangeAspect="1" noChangeArrowheads="1"/>
          </p:cNvPicPr>
          <p:nvPr/>
        </p:nvPicPr>
        <p:blipFill>
          <a:blip r:embed="rId5"/>
          <a:srcRect/>
          <a:stretch>
            <a:fillRect/>
          </a:stretch>
        </p:blipFill>
        <p:spPr bwMode="auto">
          <a:xfrm>
            <a:off x="5543189" y="3467448"/>
            <a:ext cx="5705475" cy="4762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en-US" dirty="0" err="1"/>
              <a:t>基于动态规划的</a:t>
            </a:r>
            <a:r>
              <a:rPr lang="zh-CN" altLang="en-US" dirty="0"/>
              <a:t>控制</a:t>
            </a:r>
            <a:endParaRPr lang="en-US" dirty="0"/>
          </a:p>
          <a:p>
            <a:endParaRPr lang="zh-CN" altLang="en-US" dirty="0"/>
          </a:p>
        </p:txBody>
      </p:sp>
      <p:sp>
        <p:nvSpPr>
          <p:cNvPr id="3" name="文本占位符 2"/>
          <p:cNvSpPr>
            <a:spLocks noGrp="1"/>
          </p:cNvSpPr>
          <p:nvPr>
            <p:ph type="body" sz="quarter" idx="22"/>
          </p:nvPr>
        </p:nvSpPr>
        <p:spPr/>
        <p:txBody>
          <a:bodyPr/>
          <a:lstStyle/>
          <a:p>
            <a:endParaRPr lang="zh-CN" altLang="en-US" dirty="0"/>
          </a:p>
        </p:txBody>
      </p:sp>
      <p:pic>
        <p:nvPicPr>
          <p:cNvPr id="11266" name="Picture 2"/>
          <p:cNvPicPr>
            <a:picLocks noChangeAspect="1" noChangeArrowheads="1"/>
          </p:cNvPicPr>
          <p:nvPr/>
        </p:nvPicPr>
        <p:blipFill>
          <a:blip r:embed="rId2"/>
          <a:srcRect/>
          <a:stretch>
            <a:fillRect/>
          </a:stretch>
        </p:blipFill>
        <p:spPr bwMode="auto">
          <a:xfrm>
            <a:off x="806178" y="1389016"/>
            <a:ext cx="10517352" cy="362875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en-US" dirty="0" err="1"/>
              <a:t>动态规划法</a:t>
            </a:r>
            <a:endParaRPr kumimoji="1" lang="zh-CN" altLang="en-US" dirty="0"/>
          </a:p>
        </p:txBody>
      </p:sp>
      <p:sp>
        <p:nvSpPr>
          <p:cNvPr id="3" name="文本占位符 2"/>
          <p:cNvSpPr>
            <a:spLocks noGrp="1"/>
          </p:cNvSpPr>
          <p:nvPr>
            <p:ph type="body" sz="quarter" idx="22"/>
          </p:nvPr>
        </p:nvSpPr>
        <p:spPr/>
        <p:txBody>
          <a:bodyPr/>
          <a:lstStyle/>
          <a:p>
            <a:pPr marL="342900" indent="-342900">
              <a:buFont typeface="Arial" panose="020B0604020202090204" pitchFamily="34" charset="0"/>
              <a:buChar char="•"/>
            </a:pPr>
            <a:r>
              <a:rPr kumimoji="1" lang="zh-CN" altLang="en-US" dirty="0"/>
              <a:t>对于已知的模型来</a:t>
            </a:r>
            <a:r>
              <a:rPr lang="zh-CN" altLang="en-US" dirty="0"/>
              <a:t>判断一个策略的好坏，并在此基础上通过</a:t>
            </a:r>
            <a:r>
              <a:rPr lang="zh-CN" altLang="en-US" b="1" dirty="0">
                <a:solidFill>
                  <a:srgbClr val="0070C0"/>
                </a:solidFill>
              </a:rPr>
              <a:t>“规划”（</a:t>
            </a:r>
            <a:r>
              <a:rPr lang="en-US" b="1" dirty="0">
                <a:solidFill>
                  <a:srgbClr val="0070C0"/>
                </a:solidFill>
              </a:rPr>
              <a:t>Planning）</a:t>
            </a:r>
            <a:r>
              <a:rPr lang="zh-CN" altLang="en-US" dirty="0"/>
              <a:t>来寻找最优策略</a:t>
            </a:r>
            <a:endParaRPr lang="en-US" altLang="zh-CN" dirty="0"/>
          </a:p>
          <a:p>
            <a:pPr marL="342900" indent="-342900">
              <a:buFont typeface="Arial" panose="020B0604020202090204" pitchFamily="34" charset="0"/>
              <a:buChar char="•"/>
            </a:pPr>
            <a:endParaRPr lang="en-US" altLang="zh-CN" dirty="0"/>
          </a:p>
          <a:p>
            <a:pPr marL="342900" indent="-342900">
              <a:buFont typeface="Arial" panose="020B0604020202090204" pitchFamily="34" charset="0"/>
              <a:buChar char="•"/>
            </a:pPr>
            <a:r>
              <a:rPr lang="zh-CN" altLang="en-US" dirty="0"/>
              <a:t>马尔科夫决策过程（</a:t>
            </a:r>
            <a:r>
              <a:rPr lang="en-US" dirty="0"/>
              <a:t>MDP）</a:t>
            </a:r>
            <a:r>
              <a:rPr lang="zh-CN" altLang="en-US" dirty="0"/>
              <a:t>具有两个属性：</a:t>
            </a:r>
            <a:endParaRPr lang="en-US" altLang="zh-CN" dirty="0"/>
          </a:p>
          <a:p>
            <a:pPr marL="1028700" lvl="1" indent="-342900"/>
            <a:r>
              <a:rPr lang="en-US" dirty="0"/>
              <a:t>Bellman </a:t>
            </a:r>
            <a:r>
              <a:rPr lang="zh-CN" altLang="en-US" dirty="0"/>
              <a:t>方程把问题递归为求解子问题，价值函数就相当于存储了一些子问题的解，可以复用</a:t>
            </a:r>
            <a:endParaRPr lang="en-US" altLang="zh-CN" dirty="0"/>
          </a:p>
          <a:p>
            <a:pPr marL="1028700" lvl="1" indent="-342900"/>
            <a:r>
              <a:rPr lang="zh-CN" altLang="en-US" dirty="0"/>
              <a:t>可以使用动态规划来</a:t>
            </a:r>
            <a:r>
              <a:rPr lang="zh-CN" altLang="en-US" b="1" dirty="0">
                <a:solidFill>
                  <a:srgbClr val="0070C0"/>
                </a:solidFill>
              </a:rPr>
              <a:t>求解</a:t>
            </a:r>
            <a:r>
              <a:rPr lang="en-US" b="1" dirty="0">
                <a:solidFill>
                  <a:srgbClr val="0070C0"/>
                </a:solidFill>
              </a:rPr>
              <a:t>MDP</a:t>
            </a:r>
          </a:p>
          <a:p>
            <a:pPr marL="342900" indent="-342900">
              <a:buFont typeface="Arial" panose="020B0604020202090204" pitchFamily="34" charset="0"/>
              <a:buChar char="•"/>
            </a:pP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值函数迭代</a:t>
            </a:r>
          </a:p>
        </p:txBody>
      </p:sp>
      <p:sp>
        <p:nvSpPr>
          <p:cNvPr id="3" name="文本占位符 2"/>
          <p:cNvSpPr>
            <a:spLocks noGrp="1"/>
          </p:cNvSpPr>
          <p:nvPr>
            <p:ph type="body" sz="quarter" idx="22"/>
          </p:nvPr>
        </p:nvSpPr>
        <p:spPr/>
        <p:txBody>
          <a:bodyPr>
            <a:normAutofit/>
          </a:bodyPr>
          <a:lstStyle/>
          <a:p>
            <a:pPr indent="-342265">
              <a:lnSpc>
                <a:spcPts val="1500"/>
              </a:lnSpc>
            </a:pPr>
            <a:r>
              <a:rPr lang="zh-CN" altLang="en-US" sz="2000" dirty="0"/>
              <a:t>• 策略迭代中每轮迭代都需要进行策略评估，而策略评估本身是一个需要多次遍历状态集的迭代计            </a:t>
            </a:r>
            <a:endParaRPr lang="en-US" altLang="zh-CN" sz="2000" dirty="0"/>
          </a:p>
          <a:p>
            <a:pPr indent="-342265">
              <a:lnSpc>
                <a:spcPts val="1500"/>
              </a:lnSpc>
            </a:pPr>
            <a:r>
              <a:rPr lang="en-US" altLang="zh-CN" sz="2000" dirty="0"/>
              <a:t>   </a:t>
            </a:r>
            <a:r>
              <a:rPr lang="zh-CN" altLang="en-US" sz="2000" dirty="0"/>
              <a:t>算过程，这意味着策略迭代工作非常繁琐。</a:t>
            </a:r>
            <a:endParaRPr lang="en-US" altLang="zh-CN" sz="2000" dirty="0"/>
          </a:p>
          <a:p>
            <a:pPr indent="-342265">
              <a:lnSpc>
                <a:spcPts val="1500"/>
              </a:lnSpc>
            </a:pPr>
            <a:r>
              <a:rPr lang="zh-CN" altLang="en-US" sz="2000" dirty="0"/>
              <a:t>• 最佳策略并不一定需要值函数收敛才能得到，因此，策略评估可在保证策略迭代收敛的情况下做</a:t>
            </a:r>
            <a:endParaRPr lang="en-US" altLang="zh-CN" sz="2000" dirty="0"/>
          </a:p>
          <a:p>
            <a:pPr indent="-342265">
              <a:lnSpc>
                <a:spcPts val="1500"/>
              </a:lnSpc>
            </a:pPr>
            <a:r>
              <a:rPr lang="zh-CN" altLang="en-US" sz="2000" dirty="0"/>
              <a:t>“截断”，这个算法我们称之为</a:t>
            </a:r>
            <a:r>
              <a:rPr lang="zh-CN" altLang="en-US" sz="2000" b="1" dirty="0">
                <a:solidFill>
                  <a:schemeClr val="accent1"/>
                </a:solidFill>
              </a:rPr>
              <a:t>值函数迭代</a:t>
            </a:r>
            <a:r>
              <a:rPr lang="zh-CN" altLang="en-US" sz="2000" dirty="0"/>
              <a:t>（</a:t>
            </a:r>
            <a:r>
              <a:rPr lang="en-US" altLang="zh-CN" sz="2000" dirty="0"/>
              <a:t>Value Iteration</a:t>
            </a:r>
            <a:r>
              <a:rPr lang="zh-CN" altLang="en-US" sz="2000" dirty="0"/>
              <a:t>）。</a:t>
            </a:r>
            <a:br>
              <a:rPr lang="zh-CN" altLang="en-US" sz="2000" dirty="0"/>
            </a:br>
            <a:r>
              <a:rPr lang="zh-CN" altLang="en-US" sz="2000" dirty="0"/>
              <a:t> </a:t>
            </a:r>
            <a:br>
              <a:rPr lang="zh-CN" altLang="en-US" sz="2000" dirty="0"/>
            </a:br>
            <a:r>
              <a:rPr lang="zh-CN" altLang="en-US" sz="2000" dirty="0"/>
              <a:t>• 在值函数迭代中，策略改进和被“截断”的策略评估被融合成了一条更新规则，其中 </a:t>
            </a:r>
            <a:r>
              <a:rPr lang="en-US" sz="2000" i="1" dirty="0"/>
              <a:t>s ∈ S</a:t>
            </a:r>
            <a:r>
              <a:rPr lang="en-US" sz="2000" dirty="0"/>
              <a:t>：</a:t>
            </a:r>
          </a:p>
          <a:p>
            <a:pPr indent="-342265">
              <a:lnSpc>
                <a:spcPts val="1500"/>
              </a:lnSpc>
            </a:pPr>
            <a:endParaRPr lang="en-US" sz="2000" dirty="0"/>
          </a:p>
          <a:p>
            <a:pPr indent="-342265">
              <a:lnSpc>
                <a:spcPts val="1500"/>
              </a:lnSpc>
            </a:pPr>
            <a:br>
              <a:rPr lang="en-US" sz="2000" dirty="0"/>
            </a:br>
            <a:r>
              <a:rPr lang="en-US" sz="2000" dirty="0"/>
              <a:t> </a:t>
            </a:r>
            <a:br>
              <a:rPr lang="zh-CN" altLang="en-US" sz="2000" dirty="0"/>
            </a:br>
            <a:r>
              <a:rPr lang="zh-CN" altLang="en-US" sz="2000" dirty="0"/>
              <a:t> </a:t>
            </a:r>
            <a:br>
              <a:rPr lang="zh-CN" altLang="en-US" sz="2000" dirty="0"/>
            </a:br>
            <a:endParaRPr lang="en-US" altLang="zh-CN" sz="2000" dirty="0"/>
          </a:p>
          <a:p>
            <a:pPr indent="-342265">
              <a:lnSpc>
                <a:spcPts val="1500"/>
              </a:lnSpc>
            </a:pPr>
            <a:r>
              <a:rPr lang="zh-CN" altLang="en-US" sz="2000" dirty="0"/>
              <a:t>•  值函数迭代过程图：</a:t>
            </a:r>
          </a:p>
        </p:txBody>
      </p:sp>
      <p:pic>
        <p:nvPicPr>
          <p:cNvPr id="27650" name="Picture 2"/>
          <p:cNvPicPr>
            <a:picLocks noChangeAspect="1" noChangeArrowheads="1"/>
          </p:cNvPicPr>
          <p:nvPr/>
        </p:nvPicPr>
        <p:blipFill>
          <a:blip r:embed="rId2"/>
          <a:srcRect/>
          <a:stretch>
            <a:fillRect/>
          </a:stretch>
        </p:blipFill>
        <p:spPr bwMode="auto">
          <a:xfrm>
            <a:off x="839320" y="2968158"/>
            <a:ext cx="3582899" cy="72735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5831955" y="3178397"/>
            <a:ext cx="5460564" cy="3438424"/>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839320" y="4501793"/>
            <a:ext cx="3314700" cy="66675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广义策略迭代</a:t>
            </a:r>
          </a:p>
        </p:txBody>
      </p:sp>
      <p:sp>
        <p:nvSpPr>
          <p:cNvPr id="3" name="文本占位符 2"/>
          <p:cNvSpPr>
            <a:spLocks noGrp="1"/>
          </p:cNvSpPr>
          <p:nvPr>
            <p:ph type="body" sz="quarter" idx="22"/>
          </p:nvPr>
        </p:nvSpPr>
        <p:spPr/>
        <p:txBody>
          <a:bodyPr/>
          <a:lstStyle/>
          <a:p>
            <a:pPr indent="-342265">
              <a:lnSpc>
                <a:spcPts val="1500"/>
              </a:lnSpc>
            </a:pPr>
            <a:r>
              <a:rPr lang="zh-CN" altLang="en-US" sz="2000" dirty="0"/>
              <a:t>• 策略迭代是策略评估和策略改进不断迭代，寻找最优策略的过程。</a:t>
            </a:r>
            <a:br>
              <a:rPr lang="zh-CN" altLang="en-US" sz="2000" dirty="0"/>
            </a:br>
            <a:endParaRPr lang="en-US" altLang="zh-CN" sz="2000" dirty="0"/>
          </a:p>
          <a:p>
            <a:pPr indent="-342265">
              <a:lnSpc>
                <a:spcPts val="1500"/>
              </a:lnSpc>
            </a:pPr>
            <a:r>
              <a:rPr lang="zh-CN" altLang="en-US" sz="2000" dirty="0"/>
              <a:t>• 广义策略迭代（</a:t>
            </a:r>
            <a:r>
              <a:rPr lang="en-US" sz="2000" dirty="0"/>
              <a:t>Generalized Policy Iteration, GPI）</a:t>
            </a:r>
            <a:r>
              <a:rPr lang="zh-CN" altLang="en-US" sz="2000" dirty="0"/>
              <a:t>利用了策略评估和策略改进交互迭代的思  </a:t>
            </a:r>
            <a:endParaRPr lang="en-US" altLang="zh-CN" sz="2000" dirty="0"/>
          </a:p>
          <a:p>
            <a:pPr indent="-342265">
              <a:lnSpc>
                <a:spcPts val="1500"/>
              </a:lnSpc>
            </a:pPr>
            <a:r>
              <a:rPr lang="en-US" altLang="zh-CN" sz="2000" dirty="0"/>
              <a:t>  </a:t>
            </a:r>
            <a:r>
              <a:rPr lang="zh-CN" altLang="en-US" sz="2000" dirty="0"/>
              <a:t>想，不考虑具体实施方案，即不一定需要如策略迭代算法那样在单轮策略改进和策略评估中交叉</a:t>
            </a:r>
            <a:endParaRPr lang="en-US" altLang="zh-CN" sz="2000" dirty="0"/>
          </a:p>
          <a:p>
            <a:pPr indent="-342265">
              <a:lnSpc>
                <a:spcPts val="1500"/>
              </a:lnSpc>
            </a:pPr>
            <a:r>
              <a:rPr lang="en-US" altLang="zh-CN" sz="2000" dirty="0"/>
              <a:t>  </a:t>
            </a:r>
            <a:r>
              <a:rPr lang="zh-CN" altLang="en-US" sz="2000" dirty="0"/>
              <a:t>进行，例如：值函数迭代。</a:t>
            </a:r>
            <a:br>
              <a:rPr lang="zh-CN" altLang="en-US" sz="2000" dirty="0"/>
            </a:br>
            <a:endParaRPr lang="zh-CN" altLang="en-US" dirty="0"/>
          </a:p>
        </p:txBody>
      </p:sp>
      <p:pic>
        <p:nvPicPr>
          <p:cNvPr id="28674" name="Picture 2"/>
          <p:cNvPicPr>
            <a:picLocks noChangeAspect="1" noChangeArrowheads="1"/>
          </p:cNvPicPr>
          <p:nvPr/>
        </p:nvPicPr>
        <p:blipFill>
          <a:blip r:embed="rId2"/>
          <a:srcRect/>
          <a:stretch>
            <a:fillRect/>
          </a:stretch>
        </p:blipFill>
        <p:spPr bwMode="auto">
          <a:xfrm>
            <a:off x="2763099" y="2916868"/>
            <a:ext cx="6315075" cy="207645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a:t>本章小结</a:t>
            </a:r>
          </a:p>
        </p:txBody>
      </p:sp>
      <p:sp>
        <p:nvSpPr>
          <p:cNvPr id="3" name="文本占位符 2"/>
          <p:cNvSpPr>
            <a:spLocks noGrp="1"/>
          </p:cNvSpPr>
          <p:nvPr>
            <p:ph type="body" sz="quarter" idx="22"/>
          </p:nvPr>
        </p:nvSpPr>
        <p:spPr/>
        <p:txBody>
          <a:bodyPr/>
          <a:lstStyle/>
          <a:p>
            <a:pPr>
              <a:lnSpc>
                <a:spcPts val="2400"/>
              </a:lnSpc>
            </a:pPr>
            <a:r>
              <a:rPr lang="zh-CN" altLang="en-US" sz="2000" dirty="0"/>
              <a:t>• 动态规划法是一个使用贝尔曼方程解决最优控制问题的过程，而整个分析过程是基于有限的马  </a:t>
            </a:r>
            <a:endParaRPr lang="en-US" altLang="zh-CN" sz="2000" dirty="0"/>
          </a:p>
          <a:p>
            <a:pPr>
              <a:lnSpc>
                <a:spcPts val="2400"/>
              </a:lnSpc>
            </a:pPr>
            <a:r>
              <a:rPr lang="en-US" altLang="zh-CN" sz="2000" dirty="0"/>
              <a:t>  </a:t>
            </a:r>
            <a:r>
              <a:rPr lang="zh-CN" altLang="en-US" sz="2000" dirty="0"/>
              <a:t>尔科夫环境模型进行的，其中只涉及规划而不涉及学习。</a:t>
            </a:r>
            <a:endParaRPr lang="en-US" altLang="zh-CN" sz="2000" dirty="0"/>
          </a:p>
          <a:p>
            <a:pPr>
              <a:lnSpc>
                <a:spcPts val="2400"/>
              </a:lnSpc>
            </a:pPr>
            <a:r>
              <a:rPr lang="zh-CN" altLang="en-US" sz="2000" dirty="0"/>
              <a:t>• 策略评估和策略改进作为动态规划法的主流方法，都可基于已知环境模型来计算最优策略和最优 </a:t>
            </a:r>
            <a:endParaRPr lang="en-US" altLang="zh-CN" sz="2000" dirty="0"/>
          </a:p>
          <a:p>
            <a:pPr>
              <a:lnSpc>
                <a:spcPts val="2400"/>
              </a:lnSpc>
            </a:pPr>
            <a:r>
              <a:rPr lang="en-US" altLang="zh-CN" sz="2000" dirty="0"/>
              <a:t>  </a:t>
            </a:r>
            <a:r>
              <a:rPr lang="zh-CN" altLang="en-US" sz="2000" dirty="0"/>
              <a:t>值函数。</a:t>
            </a:r>
            <a:endParaRPr lang="en-US" altLang="zh-CN" sz="2000" dirty="0"/>
          </a:p>
          <a:p>
            <a:pPr>
              <a:lnSpc>
                <a:spcPts val="2400"/>
              </a:lnSpc>
            </a:pPr>
            <a:r>
              <a:rPr lang="zh-CN" altLang="en-US" sz="2000" dirty="0"/>
              <a:t>• 几乎所有的强化学习方法都可以被看作一个广义策略迭代过程。其中主要涉及了两个过程，一是 </a:t>
            </a:r>
            <a:endParaRPr lang="en-US" altLang="zh-CN" sz="2000" dirty="0"/>
          </a:p>
          <a:p>
            <a:pPr>
              <a:lnSpc>
                <a:spcPts val="2400"/>
              </a:lnSpc>
            </a:pPr>
            <a:r>
              <a:rPr lang="en-US" altLang="zh-CN" sz="2000" dirty="0"/>
              <a:t>  </a:t>
            </a:r>
            <a:r>
              <a:rPr lang="zh-CN" altLang="en-US" sz="2000" dirty="0"/>
              <a:t>根据当前给的策略进行策略评估，学习对应值函数；二是根据当前给的值函数进行某种方式的策</a:t>
            </a:r>
            <a:endParaRPr lang="en-US" altLang="zh-CN" sz="2000" dirty="0"/>
          </a:p>
          <a:p>
            <a:pPr indent="-457200">
              <a:lnSpc>
                <a:spcPts val="2400"/>
              </a:lnSpc>
            </a:pPr>
            <a:r>
              <a:rPr lang="en-US" altLang="zh-CN" sz="2000" dirty="0"/>
              <a:t>  </a:t>
            </a:r>
            <a:r>
              <a:rPr lang="zh-CN" altLang="en-US" sz="2000" dirty="0"/>
              <a:t>略改进。通过两种过程的交互进行来学习最优策略。</a:t>
            </a:r>
            <a:br>
              <a:rPr lang="zh-CN" altLang="en-US" sz="2000" dirty="0"/>
            </a:br>
            <a:endParaRPr lang="en-US" altLang="zh-CN" sz="2000" dirty="0"/>
          </a:p>
          <a:p>
            <a:pPr indent="-457200">
              <a:lnSpc>
                <a:spcPts val="2400"/>
              </a:lnSpc>
            </a:pPr>
            <a:r>
              <a:rPr lang="zh-CN" altLang="en-US" sz="2000" dirty="0"/>
              <a:t>• 在实践中，动态规划法依赖于环境模型，并且计算量大。这使得难以用于解决现实问题。但动态</a:t>
            </a:r>
            <a:endParaRPr lang="en-US" altLang="zh-CN" sz="2000" dirty="0"/>
          </a:p>
          <a:p>
            <a:pPr indent="-457200">
              <a:lnSpc>
                <a:spcPts val="2400"/>
              </a:lnSpc>
            </a:pPr>
            <a:r>
              <a:rPr lang="en-US" altLang="zh-CN" sz="2000" dirty="0"/>
              <a:t>  </a:t>
            </a:r>
            <a:r>
              <a:rPr lang="zh-CN" altLang="en-US" sz="2000" dirty="0"/>
              <a:t>规划思想依然属于强化学习的核心思想之一，为后续的算法设计提供了很好的理论基础。</a:t>
            </a:r>
            <a:br>
              <a:rPr lang="zh-CN" altLang="en-US" sz="2000" dirty="0"/>
            </a:br>
            <a:r>
              <a:rPr lang="zh-CN" altLang="en-US" sz="2000" dirty="0"/>
              <a:t> </a:t>
            </a:r>
            <a:br>
              <a:rPr lang="zh-CN" altLang="en-US" dirty="0"/>
            </a:b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a:extLst>
              <a:ext uri="{FF2B5EF4-FFF2-40B4-BE49-F238E27FC236}">
                <a16:creationId xmlns:a16="http://schemas.microsoft.com/office/drawing/2014/main" id="{34F8B600-EDC9-094C-9D97-0831F851488D}"/>
              </a:ext>
            </a:extLst>
          </p:cNvPr>
          <p:cNvSpPr>
            <a:spLocks noGrp="1"/>
          </p:cNvSpPr>
          <p:nvPr>
            <p:ph type="body" sz="quarter" idx="10"/>
          </p:nvPr>
        </p:nvSpPr>
        <p:spPr>
          <a:xfrm>
            <a:off x="474300" y="345996"/>
            <a:ext cx="9203100" cy="461724"/>
          </a:xfrm>
        </p:spPr>
        <p:txBody>
          <a:body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pic>
        <p:nvPicPr>
          <p:cNvPr id="5" name="图片 4">
            <a:extLst>
              <a:ext uri="{FF2B5EF4-FFF2-40B4-BE49-F238E27FC236}">
                <a16:creationId xmlns:a16="http://schemas.microsoft.com/office/drawing/2014/main" id="{60386985-C5F1-E143-90F9-3D7A3B0418ED}"/>
              </a:ext>
            </a:extLst>
          </p:cNvPr>
          <p:cNvPicPr>
            <a:picLocks noChangeAspect="1"/>
          </p:cNvPicPr>
          <p:nvPr/>
        </p:nvPicPr>
        <p:blipFill>
          <a:blip r:embed="rId2"/>
          <a:stretch>
            <a:fillRect/>
          </a:stretch>
        </p:blipFill>
        <p:spPr>
          <a:xfrm>
            <a:off x="1079500" y="2499360"/>
            <a:ext cx="2501900" cy="2501900"/>
          </a:xfrm>
          <a:prstGeom prst="rect">
            <a:avLst/>
          </a:prstGeom>
        </p:spPr>
      </p:pic>
      <p:sp>
        <p:nvSpPr>
          <p:cNvPr id="6" name="文本占位符 5">
            <a:extLst>
              <a:ext uri="{FF2B5EF4-FFF2-40B4-BE49-F238E27FC236}">
                <a16:creationId xmlns:a16="http://schemas.microsoft.com/office/drawing/2014/main" id="{98A8D970-D4E2-E943-81C0-3FFBE4537F83}"/>
              </a:ext>
            </a:extLst>
          </p:cNvPr>
          <p:cNvSpPr txBox="1">
            <a:spLocks/>
          </p:cNvSpPr>
          <p:nvPr/>
        </p:nvSpPr>
        <p:spPr>
          <a:xfrm>
            <a:off x="1371260" y="203763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京东购买二维码</a:t>
            </a:r>
          </a:p>
        </p:txBody>
      </p:sp>
      <p:pic>
        <p:nvPicPr>
          <p:cNvPr id="8" name="图片 7">
            <a:extLst>
              <a:ext uri="{FF2B5EF4-FFF2-40B4-BE49-F238E27FC236}">
                <a16:creationId xmlns:a16="http://schemas.microsoft.com/office/drawing/2014/main" id="{DB0E6482-A3DE-724E-BF27-1F8FFC52F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392680"/>
            <a:ext cx="2788920" cy="2788920"/>
          </a:xfrm>
          <a:prstGeom prst="rect">
            <a:avLst/>
          </a:prstGeom>
        </p:spPr>
      </p:pic>
      <p:sp>
        <p:nvSpPr>
          <p:cNvPr id="9" name="文本占位符 5">
            <a:extLst>
              <a:ext uri="{FF2B5EF4-FFF2-40B4-BE49-F238E27FC236}">
                <a16:creationId xmlns:a16="http://schemas.microsoft.com/office/drawing/2014/main" id="{37439898-56FF-C944-B2D2-6BC8E2770D8C}"/>
              </a:ext>
            </a:extLst>
          </p:cNvPr>
          <p:cNvSpPr txBox="1">
            <a:spLocks/>
          </p:cNvSpPr>
          <p:nvPr/>
        </p:nvSpPr>
        <p:spPr>
          <a:xfrm>
            <a:off x="8308465" y="2095064"/>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交流公众号</a:t>
            </a:r>
          </a:p>
        </p:txBody>
      </p:sp>
      <p:pic>
        <p:nvPicPr>
          <p:cNvPr id="12" name="图片 11">
            <a:extLst>
              <a:ext uri="{FF2B5EF4-FFF2-40B4-BE49-F238E27FC236}">
                <a16:creationId xmlns:a16="http://schemas.microsoft.com/office/drawing/2014/main" id="{3AC24343-BFC4-4D42-AEE6-68C35C00E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350" y="2528570"/>
            <a:ext cx="2501900" cy="2501900"/>
          </a:xfrm>
          <a:prstGeom prst="rect">
            <a:avLst/>
          </a:prstGeom>
        </p:spPr>
      </p:pic>
      <p:sp>
        <p:nvSpPr>
          <p:cNvPr id="13" name="文本占位符 5">
            <a:extLst>
              <a:ext uri="{FF2B5EF4-FFF2-40B4-BE49-F238E27FC236}">
                <a16:creationId xmlns:a16="http://schemas.microsoft.com/office/drawing/2014/main" id="{10B00AAA-7CF8-5B46-9155-EDB0E8125E96}"/>
              </a:ext>
            </a:extLst>
          </p:cNvPr>
          <p:cNvSpPr txBox="1">
            <a:spLocks/>
          </p:cNvSpPr>
          <p:nvPr/>
        </p:nvSpPr>
        <p:spPr>
          <a:xfrm>
            <a:off x="4846615" y="206684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淘宝购买二维码</a:t>
            </a:r>
          </a:p>
        </p:txBody>
      </p:sp>
    </p:spTree>
    <p:extLst>
      <p:ext uri="{BB962C8B-B14F-4D97-AF65-F5344CB8AC3E}">
        <p14:creationId xmlns:p14="http://schemas.microsoft.com/office/powerpoint/2010/main" val="346721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动态规划</a:t>
            </a:r>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en-US" sz="2000" dirty="0" err="1"/>
              <a:t>算法基础知识</a:t>
            </a:r>
            <a:r>
              <a:rPr lang="zh-CN" altLang="en-US" sz="2000" dirty="0"/>
              <a:t>： </a:t>
            </a:r>
            <a:r>
              <a:rPr lang="en-US" sz="2000" b="1" dirty="0" err="1">
                <a:solidFill>
                  <a:srgbClr val="0070C0"/>
                </a:solidFill>
              </a:rPr>
              <a:t>分治策略</a:t>
            </a:r>
            <a:r>
              <a:rPr lang="en-US" sz="2000" b="1" dirty="0">
                <a:solidFill>
                  <a:srgbClr val="0070C0"/>
                </a:solidFill>
              </a:rPr>
              <a:t>(Divide-and-Conquer)</a:t>
            </a:r>
          </a:p>
          <a:p>
            <a:pPr marL="1028700" lvl="1" indent="-342900"/>
            <a:r>
              <a:rPr lang="en-US" sz="1800" dirty="0" err="1"/>
              <a:t>采用分而治之的思想</a:t>
            </a:r>
            <a:r>
              <a:rPr lang="zh-CN" altLang="en-US" sz="1800" dirty="0"/>
              <a:t>， 将难以直接求解的问题分解成若干容易求解的</a:t>
            </a:r>
            <a:r>
              <a:rPr lang="zh-CN" altLang="en-US" sz="1800" b="1" dirty="0"/>
              <a:t>子问题</a:t>
            </a:r>
            <a:endParaRPr lang="en-US" altLang="zh-CN" sz="1800" b="1" dirty="0"/>
          </a:p>
          <a:p>
            <a:pPr marL="1028700" lvl="1" indent="-342900"/>
            <a:r>
              <a:rPr lang="zh-CN" altLang="en-US" sz="1800" dirty="0"/>
              <a:t>通过对子问题进行各个击破，最终</a:t>
            </a:r>
            <a:r>
              <a:rPr lang="zh-CN" altLang="en-US" sz="1800" b="1" dirty="0"/>
              <a:t>合并子问题</a:t>
            </a:r>
            <a:r>
              <a:rPr lang="zh-CN" altLang="en-US" sz="1800" dirty="0"/>
              <a:t>的解来获得原问题的解</a:t>
            </a:r>
            <a:endParaRPr lang="en-US" altLang="zh-CN" sz="2000" dirty="0"/>
          </a:p>
          <a:p>
            <a:pPr marL="342900" indent="-342900">
              <a:buFont typeface="Arial" panose="020B0604020202090204" pitchFamily="34" charset="0"/>
              <a:buChar char="•"/>
            </a:pPr>
            <a:r>
              <a:rPr lang="zh-CN" altLang="en-US" sz="2000" dirty="0"/>
              <a:t>步骤：</a:t>
            </a:r>
            <a:endParaRPr lang="en-US" altLang="zh-CN" sz="2000" dirty="0"/>
          </a:p>
          <a:p>
            <a:pPr marL="1028700" lvl="1" indent="-342900"/>
            <a:r>
              <a:rPr lang="en-US" altLang="zh-CN" sz="1800" dirty="0"/>
              <a:t>(1) </a:t>
            </a:r>
            <a:r>
              <a:rPr lang="zh-CN" altLang="en-US" sz="1800" b="1" dirty="0">
                <a:solidFill>
                  <a:srgbClr val="0070C0"/>
                </a:solidFill>
              </a:rPr>
              <a:t>分解</a:t>
            </a:r>
            <a:r>
              <a:rPr lang="zh-CN" altLang="en-US" sz="1800" dirty="0"/>
              <a:t>（</a:t>
            </a:r>
            <a:r>
              <a:rPr lang="en-US" sz="1800" dirty="0"/>
              <a:t>Divide），</a:t>
            </a:r>
            <a:r>
              <a:rPr lang="zh-CN" altLang="en-US" sz="1800" dirty="0"/>
              <a:t>将原问题分解为多个子问题；</a:t>
            </a:r>
            <a:endParaRPr lang="en-US" altLang="zh-CN" sz="1800" dirty="0"/>
          </a:p>
          <a:p>
            <a:pPr marL="1028700" lvl="1" indent="-342900"/>
            <a:r>
              <a:rPr lang="en-US" altLang="zh-CN" sz="1800" dirty="0"/>
              <a:t>(2) </a:t>
            </a:r>
            <a:r>
              <a:rPr lang="zh-CN" altLang="en-US" sz="1800" b="1" dirty="0">
                <a:solidFill>
                  <a:srgbClr val="0070C0"/>
                </a:solidFill>
              </a:rPr>
              <a:t>解决</a:t>
            </a:r>
            <a:r>
              <a:rPr lang="zh-CN" altLang="en-US" sz="1800" dirty="0"/>
              <a:t>（</a:t>
            </a:r>
            <a:r>
              <a:rPr lang="en-US" sz="1800" dirty="0"/>
              <a:t>Conquer），</a:t>
            </a:r>
            <a:r>
              <a:rPr lang="zh-CN" altLang="en-US" sz="1800" dirty="0"/>
              <a:t>逐个解决子问题；</a:t>
            </a:r>
            <a:endParaRPr lang="en-US" altLang="zh-CN" sz="1800" dirty="0"/>
          </a:p>
          <a:p>
            <a:pPr marL="1028700" lvl="1" indent="-342900"/>
            <a:r>
              <a:rPr lang="en-US" altLang="zh-CN" sz="1800" dirty="0"/>
              <a:t>(3) </a:t>
            </a:r>
            <a:r>
              <a:rPr lang="zh-CN" altLang="en-US" sz="1800" b="1" dirty="0">
                <a:solidFill>
                  <a:srgbClr val="0070C0"/>
                </a:solidFill>
              </a:rPr>
              <a:t>合并</a:t>
            </a:r>
            <a:r>
              <a:rPr lang="zh-CN" altLang="en-US" sz="1800" dirty="0"/>
              <a:t>（</a:t>
            </a:r>
            <a:r>
              <a:rPr lang="en-US" sz="1800" dirty="0"/>
              <a:t>Combine），</a:t>
            </a:r>
            <a:r>
              <a:rPr lang="zh-CN" altLang="en-US" sz="1800" dirty="0"/>
              <a:t>将子问题的解合并得到原问题的解；</a:t>
            </a:r>
            <a:endParaRPr lang="en-US" altLang="zh-CN" sz="1800" dirty="0"/>
          </a:p>
          <a:p>
            <a:pPr marL="342900" indent="-342900">
              <a:buFont typeface="Arial" panose="020B0604020202090204" pitchFamily="34" charset="0"/>
              <a:buChar char="•"/>
            </a:pPr>
            <a:r>
              <a:rPr lang="zh-CN" altLang="en-US" sz="2000" dirty="0"/>
              <a:t>在实际使用中，如果子问题互不相交，可采用</a:t>
            </a:r>
            <a:r>
              <a:rPr lang="zh-CN" altLang="en-US" sz="2000" b="1" dirty="0"/>
              <a:t>分治算法</a:t>
            </a:r>
            <a:r>
              <a:rPr lang="zh-CN" altLang="en-US" sz="2000" dirty="0"/>
              <a:t>，例如归并排序</a:t>
            </a:r>
            <a:endParaRPr lang="en-US" altLang="zh-CN" sz="2000" dirty="0"/>
          </a:p>
          <a:p>
            <a:pPr marL="342900" indent="-342900">
              <a:buFont typeface="Arial" panose="020B0604020202090204" pitchFamily="34" charset="0"/>
              <a:buChar char="•"/>
            </a:pPr>
            <a:r>
              <a:rPr lang="zh-CN" altLang="en-US" sz="2000" dirty="0"/>
              <a:t>如果所有子问题都与原问题具有相同的形式，可采用</a:t>
            </a:r>
            <a:r>
              <a:rPr lang="zh-CN" altLang="en-US" sz="2000" b="1" dirty="0"/>
              <a:t>递归算法</a:t>
            </a:r>
            <a:endParaRPr lang="en-US" altLang="zh-CN" sz="2000" dirty="0"/>
          </a:p>
          <a:p>
            <a:pPr marL="342900" indent="-342900">
              <a:buFont typeface="Arial" panose="020B0604020202090204" pitchFamily="34" charset="0"/>
              <a:buChar char="•"/>
            </a:pPr>
            <a:r>
              <a:rPr lang="zh-CN" altLang="en-US" sz="2000" dirty="0"/>
              <a:t>如果具有最优子结构和子问题重叠两个特性，可采用</a:t>
            </a:r>
            <a:r>
              <a:rPr lang="zh-CN" altLang="en-US" sz="2000" b="1" dirty="0"/>
              <a:t>动态规划</a:t>
            </a:r>
            <a:endParaRPr lang="en-US" altLang="zh-CN" sz="2000" dirty="0"/>
          </a:p>
          <a:p>
            <a:pPr marL="342900" indent="-342900">
              <a:buFont typeface="Arial" panose="020B0604020202090204" pitchFamily="34" charset="0"/>
              <a:buChar char="•"/>
            </a:pPr>
            <a:r>
              <a:rPr lang="zh-CN" altLang="en-US" sz="2000" dirty="0"/>
              <a:t>算法的设计思路一般有两种：</a:t>
            </a:r>
            <a:r>
              <a:rPr lang="zh-CN" altLang="en-US" sz="2000" b="1" dirty="0"/>
              <a:t>自顶向下和自底向上</a:t>
            </a:r>
            <a:r>
              <a:rPr lang="zh-CN" altLang="en-US" sz="2000" dirty="0"/>
              <a:t>。自顶向下的设计思路采用递归的求解方法，自底向上的设计思路采用迭代的求解方法</a:t>
            </a:r>
          </a:p>
          <a:p>
            <a:pPr marL="342900" indent="-342900">
              <a:buFont typeface="Arial" panose="020B0604020202090204" pitchFamily="34" charset="0"/>
              <a:buChar char="•"/>
            </a:pPr>
            <a:endParaRPr lang="zh-CN" altLang="en-US" sz="2000" dirty="0"/>
          </a:p>
          <a:p>
            <a:pPr marL="342900" indent="-342900">
              <a:buFont typeface="Arial" panose="020B0604020202090204" pitchFamily="34" charset="0"/>
              <a:buChar char="•"/>
            </a:pPr>
            <a:endParaRPr lang="zh-CN" altLang="en-US" sz="2000" dirty="0"/>
          </a:p>
          <a:p>
            <a:pPr marL="342900" indent="-342900">
              <a:buFont typeface="Arial" panose="020B0604020202090204" pitchFamily="34" charset="0"/>
              <a:buChar char="•"/>
            </a:pPr>
            <a:endParaRPr lang="zh-CN" altLang="en-US" sz="2000" dirty="0"/>
          </a:p>
          <a:p>
            <a:pPr marL="342900" indent="-342900">
              <a:buFont typeface="Arial" panose="020B0604020202090204" pitchFamily="34" charset="0"/>
              <a:buChar char="•"/>
            </a:pP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p:txBody>
      </p:sp>
      <p:sp>
        <p:nvSpPr>
          <p:cNvPr id="3" name="Text Placeholder 2"/>
          <p:cNvSpPr>
            <a:spLocks noGrp="1"/>
          </p:cNvSpPr>
          <p:nvPr>
            <p:ph type="body" sz="quarter" idx="22"/>
          </p:nvPr>
        </p:nvSpPr>
        <p:spPr/>
        <p:txBody>
          <a:bodyPr/>
          <a:lstStyle/>
          <a:p>
            <a:endParaRPr lang="en-US" dirty="0"/>
          </a:p>
        </p:txBody>
      </p:sp>
      <p:pic>
        <p:nvPicPr>
          <p:cNvPr id="4" name="Picture 3"/>
          <p:cNvPicPr>
            <a:picLocks noChangeAspect="1"/>
          </p:cNvPicPr>
          <p:nvPr/>
        </p:nvPicPr>
        <p:blipFill rotWithShape="1">
          <a:blip r:embed="rId2"/>
          <a:srcRect t="7769"/>
          <a:stretch>
            <a:fillRect/>
          </a:stretch>
        </p:blipFill>
        <p:spPr>
          <a:xfrm>
            <a:off x="-43770" y="1828800"/>
            <a:ext cx="11761470" cy="233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en-US" sz="2000" dirty="0" err="1"/>
              <a:t>答案</a:t>
            </a:r>
            <a:r>
              <a:rPr lang="zh-CN" altLang="en-US" sz="2000" dirty="0"/>
              <a:t>：</a:t>
            </a:r>
            <a:r>
              <a:rPr lang="zh-CN" altLang="en-US" sz="2000" b="1" dirty="0"/>
              <a:t>普通递归算法</a:t>
            </a:r>
            <a:endParaRPr lang="en-US" altLang="zh-CN" sz="2000" b="1" dirty="0"/>
          </a:p>
          <a:p>
            <a:pPr marL="342900" indent="-342900">
              <a:buFont typeface="Arial" panose="020B0604020202090204" pitchFamily="34" charset="0"/>
              <a:buChar char="•"/>
            </a:pPr>
            <a:r>
              <a:rPr lang="en-US" sz="2000" dirty="0"/>
              <a:t>fib </a:t>
            </a:r>
            <a:r>
              <a:rPr lang="zh-CN" altLang="en-US" sz="2000" dirty="0"/>
              <a:t>函数递归地调用自己，直到𝑛 </a:t>
            </a:r>
            <a:r>
              <a:rPr lang="en-US" altLang="zh-CN" sz="2000" dirty="0"/>
              <a:t>= 1 </a:t>
            </a:r>
            <a:r>
              <a:rPr lang="zh-CN" altLang="en-US" sz="2000" dirty="0"/>
              <a:t>或者𝑛 </a:t>
            </a:r>
            <a:r>
              <a:rPr lang="en-US" altLang="zh-CN" sz="2000" dirty="0"/>
              <a:t>= 0 </a:t>
            </a:r>
            <a:r>
              <a:rPr lang="zh-CN" altLang="en-US" sz="2000" dirty="0"/>
              <a:t>时进入回溯阶段。此方法的缺点在于，随着输入规模𝑛 的增长，算法的时间复杂度呈指数级增长，程序运行时间变得异常长。导致该问题的原因在于，给定一个𝑛</a:t>
            </a:r>
            <a:r>
              <a:rPr lang="en-US" altLang="zh-CN" sz="2000" dirty="0"/>
              <a:t>′ </a:t>
            </a:r>
            <a:r>
              <a:rPr lang="zh-CN" altLang="en-US" sz="2000" dirty="0"/>
              <a:t>求解</a:t>
            </a:r>
            <a:r>
              <a:rPr lang="en-US" sz="2000" dirty="0"/>
              <a:t>fib(𝑛)</a:t>
            </a:r>
            <a:r>
              <a:rPr lang="zh-CN" altLang="en-US" sz="2000" dirty="0"/>
              <a:t>时，需要计算所有𝑛 </a:t>
            </a:r>
            <a:r>
              <a:rPr lang="en-US" altLang="zh-CN" sz="2000" dirty="0"/>
              <a:t>&lt; 𝑛′ </a:t>
            </a:r>
            <a:r>
              <a:rPr lang="zh-CN" altLang="en-US" sz="2000" dirty="0"/>
              <a:t>的情况，并且可能遭遇多次重复计算。</a:t>
            </a:r>
            <a:endParaRPr lang="en-US" altLang="zh-CN" sz="2000" dirty="0"/>
          </a:p>
          <a:p>
            <a:pPr marL="342900" indent="-342900">
              <a:buFont typeface="Arial" panose="020B0604020202090204" pitchFamily="34" charset="0"/>
              <a:buChar char="•"/>
            </a:pPr>
            <a:r>
              <a:rPr lang="zh-CN" altLang="en-US" sz="2000" dirty="0"/>
              <a:t>以𝑛 </a:t>
            </a:r>
            <a:r>
              <a:rPr lang="en-US" altLang="zh-CN" sz="2000" dirty="0"/>
              <a:t>= 4</a:t>
            </a:r>
            <a:r>
              <a:rPr lang="zh-CN" altLang="en-US" sz="2000" dirty="0"/>
              <a:t>为例，采用普通递归算法求解</a:t>
            </a:r>
            <a:r>
              <a:rPr lang="en-US" sz="2000" dirty="0"/>
              <a:t>Fibonacci</a:t>
            </a:r>
            <a:r>
              <a:rPr lang="zh-CN" altLang="en-US" sz="2000" dirty="0"/>
              <a:t>数列的图解如图</a:t>
            </a:r>
            <a:r>
              <a:rPr lang="en-US" altLang="zh-CN" sz="2000" dirty="0"/>
              <a:t>8.1</a:t>
            </a:r>
            <a:r>
              <a:rPr lang="zh-CN" altLang="en-US" sz="2000" dirty="0"/>
              <a:t>所示。按照</a:t>
            </a:r>
            <a:r>
              <a:rPr lang="en-US" sz="2000" dirty="0"/>
              <a:t>Fibonacci</a:t>
            </a:r>
            <a:r>
              <a:rPr lang="zh-CN" altLang="en-US" sz="2000" dirty="0"/>
              <a:t>数列的公式𝐹</a:t>
            </a:r>
            <a:r>
              <a:rPr lang="en-US" altLang="zh-CN" sz="2000" dirty="0"/>
              <a:t>(𝑛) = 𝐹(𝑛 − 2) + 𝐹(𝑛 − 1)</a:t>
            </a:r>
            <a:r>
              <a:rPr lang="zh-CN" altLang="en-US" sz="2000" dirty="0"/>
              <a:t>，计算</a:t>
            </a:r>
            <a:r>
              <a:rPr lang="en-US" sz="2000" dirty="0"/>
              <a:t>fib(4) </a:t>
            </a:r>
            <a:r>
              <a:rPr lang="zh-CN" altLang="en-US" sz="2000" dirty="0"/>
              <a:t>需要计算</a:t>
            </a:r>
            <a:r>
              <a:rPr lang="en-US" sz="2000" dirty="0"/>
              <a:t>fib(2) </a:t>
            </a:r>
            <a:r>
              <a:rPr lang="zh-CN" altLang="en-US" sz="2000" dirty="0"/>
              <a:t>和</a:t>
            </a:r>
            <a:r>
              <a:rPr lang="en-US" sz="2000" dirty="0"/>
              <a:t>fib(3)，</a:t>
            </a:r>
            <a:r>
              <a:rPr lang="zh-CN" altLang="en-US" sz="2000" dirty="0"/>
              <a:t>计算</a:t>
            </a:r>
            <a:r>
              <a:rPr lang="en-US" sz="2000" dirty="0"/>
              <a:t>fib(3) </a:t>
            </a:r>
            <a:r>
              <a:rPr lang="zh-CN" altLang="en-US" sz="2000" dirty="0"/>
              <a:t>时又需要重新计算一次</a:t>
            </a:r>
            <a:r>
              <a:rPr lang="en-US" sz="2000" dirty="0"/>
              <a:t>fib(2)。</a:t>
            </a:r>
            <a:r>
              <a:rPr lang="zh-CN" altLang="en-US" sz="2000" dirty="0"/>
              <a:t>采用普通递归算法求解时，当输入规模𝑛 越大，遭遇的重复计算次数越多，花费时间越长。</a:t>
            </a:r>
          </a:p>
          <a:p>
            <a:pPr marL="342900" indent="-342900">
              <a:buFont typeface="Arial" panose="020B0604020202090204" pitchFamily="34" charset="0"/>
              <a:buChar char="•"/>
            </a:pPr>
            <a:endParaRPr lang="zh-CN" altLang="en-US" sz="2000" dirty="0"/>
          </a:p>
          <a:p>
            <a:endParaRPr lang="en-US" altLang="zh-CN" sz="2000" dirty="0"/>
          </a:p>
        </p:txBody>
      </p:sp>
      <p:pic>
        <p:nvPicPr>
          <p:cNvPr id="4" name="Picture 3"/>
          <p:cNvPicPr>
            <a:picLocks noChangeAspect="1"/>
          </p:cNvPicPr>
          <p:nvPr/>
        </p:nvPicPr>
        <p:blipFill>
          <a:blip r:embed="rId2"/>
          <a:stretch>
            <a:fillRect/>
          </a:stretch>
        </p:blipFill>
        <p:spPr>
          <a:xfrm>
            <a:off x="3810000" y="4150260"/>
            <a:ext cx="4139002" cy="22200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en-US" sz="2000" dirty="0" err="1"/>
              <a:t>答案</a:t>
            </a:r>
            <a:r>
              <a:rPr lang="zh-CN" altLang="en-US" sz="2000" dirty="0"/>
              <a:t>：</a:t>
            </a:r>
            <a:r>
              <a:rPr lang="zh-CN" altLang="en-US" sz="2000" b="1" dirty="0"/>
              <a:t>基于备忘录的递归算法</a:t>
            </a:r>
            <a:endParaRPr lang="en-US" altLang="zh-CN" sz="2000" b="1" dirty="0"/>
          </a:p>
          <a:p>
            <a:pPr marL="342900" indent="-342900">
              <a:buFont typeface="Arial" panose="020B0604020202090204" pitchFamily="34" charset="0"/>
              <a:buChar char="•"/>
            </a:pPr>
            <a:r>
              <a:rPr lang="zh-CN" altLang="en-US" sz="2000" dirty="0"/>
              <a:t>采用计算机领域常用的用空间换时间的策略，引入备忘录机制，将已经计算的</a:t>
            </a:r>
            <a:r>
              <a:rPr lang="en-US" sz="2000" dirty="0"/>
              <a:t>fib(𝑛) </a:t>
            </a:r>
            <a:r>
              <a:rPr lang="zh-CN" altLang="en-US" sz="2000" dirty="0"/>
              <a:t>存入备忘录中，将显著减少递归算法的时间复杂度。算法中定义了名为</a:t>
            </a:r>
            <a:r>
              <a:rPr lang="en-US" sz="2000" dirty="0" err="1"/>
              <a:t>past_fib</a:t>
            </a:r>
            <a:r>
              <a:rPr lang="en-US" sz="2000" dirty="0"/>
              <a:t> </a:t>
            </a:r>
            <a:r>
              <a:rPr lang="zh-CN" altLang="en-US" sz="2000" dirty="0"/>
              <a:t>的备忘录（空字典），在计算</a:t>
            </a:r>
            <a:r>
              <a:rPr lang="en-US" sz="2000" dirty="0"/>
              <a:t>fib(𝑛) </a:t>
            </a:r>
            <a:r>
              <a:rPr lang="zh-CN" altLang="en-US" sz="2000" dirty="0"/>
              <a:t>前，首先查找备忘录</a:t>
            </a:r>
            <a:r>
              <a:rPr lang="en-US" sz="2000" dirty="0" err="1"/>
              <a:t>past_fib</a:t>
            </a:r>
            <a:r>
              <a:rPr lang="en-US" sz="2000" dirty="0"/>
              <a:t>，</a:t>
            </a:r>
            <a:r>
              <a:rPr lang="zh-CN" altLang="en-US" sz="2000" dirty="0"/>
              <a:t>如果𝑛 是</a:t>
            </a:r>
            <a:r>
              <a:rPr lang="en-US" sz="2000" dirty="0" err="1"/>
              <a:t>past_fib</a:t>
            </a:r>
            <a:r>
              <a:rPr lang="en-US" sz="2000" dirty="0"/>
              <a:t> </a:t>
            </a:r>
            <a:r>
              <a:rPr lang="zh-CN" altLang="en-US" sz="2000" dirty="0"/>
              <a:t>的键，则直接返回</a:t>
            </a:r>
            <a:r>
              <a:rPr lang="en-US" sz="2000" dirty="0" err="1"/>
              <a:t>past_fib</a:t>
            </a:r>
            <a:r>
              <a:rPr lang="en-US" sz="2000" dirty="0"/>
              <a:t>[𝑛]；</a:t>
            </a:r>
            <a:r>
              <a:rPr lang="zh-CN" altLang="en-US" sz="2000" dirty="0"/>
              <a:t>否则先计算</a:t>
            </a:r>
            <a:r>
              <a:rPr lang="en-US" sz="2000" dirty="0"/>
              <a:t>fib(𝑛)，</a:t>
            </a:r>
            <a:r>
              <a:rPr lang="zh-CN" altLang="en-US" sz="2000" dirty="0"/>
              <a:t>通过递归调用</a:t>
            </a:r>
            <a:r>
              <a:rPr lang="en-US" sz="2000" dirty="0"/>
              <a:t>fib(𝑛 − 2) </a:t>
            </a:r>
            <a:r>
              <a:rPr lang="zh-CN" altLang="en-US" sz="2000" dirty="0"/>
              <a:t>和</a:t>
            </a:r>
            <a:r>
              <a:rPr lang="en-US" sz="2000" dirty="0"/>
              <a:t>fib(𝑛 − 1) </a:t>
            </a:r>
            <a:r>
              <a:rPr lang="zh-CN" altLang="en-US" sz="2000" dirty="0"/>
              <a:t>实现，直到计算至</a:t>
            </a:r>
            <a:r>
              <a:rPr lang="en-US" sz="2000" dirty="0"/>
              <a:t>fib(1) </a:t>
            </a:r>
            <a:r>
              <a:rPr lang="zh-CN" altLang="en-US" sz="2000" dirty="0"/>
              <a:t>和</a:t>
            </a:r>
            <a:r>
              <a:rPr lang="en-US" sz="2000" dirty="0"/>
              <a:t>fib(0) </a:t>
            </a:r>
            <a:r>
              <a:rPr lang="zh-CN" altLang="en-US" sz="2000" dirty="0"/>
              <a:t>时开始回溯</a:t>
            </a:r>
            <a:endParaRPr lang="en-US" altLang="zh-CN" sz="2000" dirty="0"/>
          </a:p>
          <a:p>
            <a:pPr marL="342900" indent="-342900">
              <a:buFont typeface="Arial" panose="020B0604020202090204" pitchFamily="34" charset="0"/>
              <a:buChar char="•"/>
            </a:pPr>
            <a:endParaRPr lang="en-US" altLang="zh-CN" sz="2000" dirty="0"/>
          </a:p>
          <a:p>
            <a:pPr marL="342900" indent="-342900">
              <a:buFont typeface="Arial" panose="020B0604020202090204" pitchFamily="34" charset="0"/>
              <a:buChar char="•"/>
            </a:pPr>
            <a:endParaRPr lang="zh-CN" altLang="en-US" sz="2000" dirty="0"/>
          </a:p>
          <a:p>
            <a:pPr marL="342900" indent="-342900">
              <a:buFont typeface="Arial" panose="020B0604020202090204" pitchFamily="34" charset="0"/>
              <a:buChar char="•"/>
            </a:pPr>
            <a:endParaRPr lang="en-US" sz="2000" dirty="0"/>
          </a:p>
        </p:txBody>
      </p:sp>
      <p:pic>
        <p:nvPicPr>
          <p:cNvPr id="5" name="Picture 4"/>
          <p:cNvPicPr>
            <a:picLocks noChangeAspect="1"/>
          </p:cNvPicPr>
          <p:nvPr/>
        </p:nvPicPr>
        <p:blipFill>
          <a:blip r:embed="rId2"/>
          <a:stretch>
            <a:fillRect/>
          </a:stretch>
        </p:blipFill>
        <p:spPr>
          <a:xfrm>
            <a:off x="3759200" y="3429000"/>
            <a:ext cx="3835400" cy="2539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sz="2000" dirty="0"/>
              <a:t>答案：</a:t>
            </a:r>
            <a:r>
              <a:rPr lang="zh-CN" altLang="en-US" sz="2000" b="1" dirty="0"/>
              <a:t>基于备忘录的迭代算法</a:t>
            </a:r>
            <a:endParaRPr lang="en-US" altLang="zh-CN" sz="2000" b="1" dirty="0"/>
          </a:p>
          <a:p>
            <a:pPr marL="342900" indent="-342900">
              <a:buFont typeface="Arial" panose="020B0604020202090204" pitchFamily="34" charset="0"/>
              <a:buChar char="•"/>
            </a:pPr>
            <a:r>
              <a:rPr lang="zh-CN" altLang="en-US" sz="2000" dirty="0"/>
              <a:t>基于备忘录的迭代算法中定义了名为</a:t>
            </a:r>
            <a:r>
              <a:rPr lang="en-US" sz="2000" dirty="0" err="1"/>
              <a:t>past_fib</a:t>
            </a:r>
            <a:r>
              <a:rPr lang="en-US" sz="2000" dirty="0"/>
              <a:t> </a:t>
            </a:r>
            <a:r>
              <a:rPr lang="zh-CN" altLang="en-US" sz="2000" dirty="0"/>
              <a:t>的备忘录（空字典），在计算</a:t>
            </a:r>
            <a:r>
              <a:rPr lang="en-US" sz="2000" dirty="0"/>
              <a:t>fib(𝑛) </a:t>
            </a:r>
            <a:r>
              <a:rPr lang="zh-CN" altLang="en-US" sz="2000" dirty="0"/>
              <a:t>前，首先查找备忘录</a:t>
            </a:r>
            <a:r>
              <a:rPr lang="en-US" sz="2000" dirty="0" err="1"/>
              <a:t>past_fib</a:t>
            </a:r>
            <a:r>
              <a:rPr lang="en-US" sz="2000" dirty="0"/>
              <a:t>，</a:t>
            </a:r>
            <a:r>
              <a:rPr lang="zh-CN" altLang="en-US" sz="2000" dirty="0"/>
              <a:t>如果𝑛 是</a:t>
            </a:r>
            <a:r>
              <a:rPr lang="en-US" sz="2000" dirty="0" err="1"/>
              <a:t>past_fib</a:t>
            </a:r>
            <a:r>
              <a:rPr lang="en-US" sz="2000" dirty="0"/>
              <a:t> </a:t>
            </a:r>
            <a:r>
              <a:rPr lang="zh-CN" altLang="en-US" sz="2000" dirty="0"/>
              <a:t>的键，则直接返回</a:t>
            </a:r>
            <a:r>
              <a:rPr lang="en-US" sz="2000" dirty="0" err="1"/>
              <a:t>past_fib</a:t>
            </a:r>
            <a:r>
              <a:rPr lang="en-US" sz="2000" dirty="0"/>
              <a:t>[𝑛]；</a:t>
            </a:r>
            <a:r>
              <a:rPr lang="zh-CN" altLang="en-US" sz="2000" dirty="0"/>
              <a:t>否则先计算</a:t>
            </a:r>
            <a:r>
              <a:rPr lang="en-US" sz="2000" dirty="0"/>
              <a:t>fib(0)、fib(1) </a:t>
            </a:r>
            <a:r>
              <a:rPr lang="zh-CN" altLang="en-US" sz="2000" dirty="0"/>
              <a:t>直到</a:t>
            </a:r>
            <a:r>
              <a:rPr lang="en-US" sz="2000" dirty="0"/>
              <a:t>fib(𝑛 − 1)</a:t>
            </a:r>
            <a:r>
              <a:rPr lang="zh-CN" altLang="en-US" sz="2000" dirty="0"/>
              <a:t>和</a:t>
            </a:r>
            <a:r>
              <a:rPr lang="en-US" sz="2000" dirty="0"/>
              <a:t>fib(𝑛)，</a:t>
            </a:r>
            <a:r>
              <a:rPr lang="zh-CN" altLang="en-US" sz="2000" dirty="0"/>
              <a:t>并存入</a:t>
            </a:r>
            <a:r>
              <a:rPr lang="en-US" sz="2000" dirty="0" err="1"/>
              <a:t>past_fib</a:t>
            </a:r>
            <a:r>
              <a:rPr lang="en-US" sz="2000" dirty="0"/>
              <a:t>。</a:t>
            </a:r>
          </a:p>
          <a:p>
            <a:pPr marL="342900" indent="-342900">
              <a:buFont typeface="Arial" panose="020B0604020202090204" pitchFamily="34" charset="0"/>
              <a:buChar char="•"/>
            </a:pPr>
            <a:r>
              <a:rPr lang="zh-CN" altLang="en-US" sz="2000" dirty="0"/>
              <a:t>基于备忘录的迭代算法与基于备忘录的递归算法的区别在于，基于备忘录的递归算法的计算顺序是先由</a:t>
            </a:r>
            <a:r>
              <a:rPr lang="en-US" sz="2000" dirty="0"/>
              <a:t>fib(𝑛)、fib(𝑛−1)、fib(𝑛−2)</a:t>
            </a:r>
            <a:r>
              <a:rPr lang="zh-CN" altLang="en-US" sz="2000" dirty="0"/>
              <a:t>递推到</a:t>
            </a:r>
            <a:r>
              <a:rPr lang="en-US" sz="2000" dirty="0"/>
              <a:t>fib(1)</a:t>
            </a:r>
            <a:r>
              <a:rPr lang="zh-CN" altLang="en-US" sz="2000" dirty="0"/>
              <a:t>和</a:t>
            </a:r>
            <a:r>
              <a:rPr lang="en-US" sz="2000" dirty="0"/>
              <a:t>fib(0)，</a:t>
            </a:r>
            <a:r>
              <a:rPr lang="zh-CN" altLang="en-US" sz="2000" dirty="0"/>
              <a:t>再由</a:t>
            </a:r>
            <a:r>
              <a:rPr lang="en-US" sz="2000" dirty="0"/>
              <a:t>fib(0)</a:t>
            </a:r>
            <a:r>
              <a:rPr lang="zh-CN" altLang="en-US" sz="2000" dirty="0"/>
              <a:t>和</a:t>
            </a:r>
            <a:r>
              <a:rPr lang="en-US" sz="2000" dirty="0"/>
              <a:t>fib(1)</a:t>
            </a:r>
            <a:r>
              <a:rPr lang="zh-CN" altLang="en-US" sz="2000" dirty="0"/>
              <a:t>开始回溯。基于备忘录的迭代算法的计算顺序是</a:t>
            </a:r>
            <a:r>
              <a:rPr lang="en-US" sz="2000" dirty="0"/>
              <a:t>fib(0)、fib(1)</a:t>
            </a:r>
            <a:r>
              <a:rPr lang="zh-CN" altLang="en-US" sz="2000" dirty="0"/>
              <a:t>直到</a:t>
            </a:r>
            <a:r>
              <a:rPr lang="en-US" sz="2000" dirty="0"/>
              <a:t>fib(𝑛 − 2)、fib(𝑛 − 1)</a:t>
            </a:r>
            <a:r>
              <a:rPr lang="zh-CN" altLang="en-US" sz="2000" dirty="0"/>
              <a:t>和</a:t>
            </a:r>
            <a:r>
              <a:rPr lang="en-US" sz="2000" dirty="0"/>
              <a:t>fib(𝑛)。</a:t>
            </a:r>
          </a:p>
          <a:p>
            <a:pPr marL="342900" indent="-342900">
              <a:buFont typeface="Arial" panose="020B0604020202090204" pitchFamily="34" charset="0"/>
              <a:buChar char="•"/>
            </a:pPr>
            <a:endParaRPr lang="en-US" sz="2000" dirty="0"/>
          </a:p>
          <a:p>
            <a:endParaRPr lang="en-US" sz="2000" dirty="0"/>
          </a:p>
        </p:txBody>
      </p:sp>
      <p:pic>
        <p:nvPicPr>
          <p:cNvPr id="4" name="Picture 3"/>
          <p:cNvPicPr>
            <a:picLocks noChangeAspect="1"/>
          </p:cNvPicPr>
          <p:nvPr/>
        </p:nvPicPr>
        <p:blipFill>
          <a:blip r:embed="rId2"/>
          <a:stretch>
            <a:fillRect/>
          </a:stretch>
        </p:blipFill>
        <p:spPr>
          <a:xfrm>
            <a:off x="3790950" y="4271151"/>
            <a:ext cx="3736468" cy="22865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Fibinacci数列</a:t>
            </a:r>
            <a:r>
              <a:rPr lang="en-US" altLang="zh-CN" dirty="0"/>
              <a:t>-</a:t>
            </a:r>
            <a:r>
              <a:rPr lang="zh-CN" altLang="en-US" dirty="0"/>
              <a:t>例子</a:t>
            </a:r>
            <a:endParaRPr lang="en-US" dirty="0"/>
          </a:p>
          <a:p>
            <a:endParaRPr lang="en-US" dirty="0"/>
          </a:p>
        </p:txBody>
      </p:sp>
      <p:sp>
        <p:nvSpPr>
          <p:cNvPr id="3" name="Text Placeholder 2"/>
          <p:cNvSpPr>
            <a:spLocks noGrp="1"/>
          </p:cNvSpPr>
          <p:nvPr>
            <p:ph type="body" sz="quarter" idx="22"/>
          </p:nvPr>
        </p:nvSpPr>
        <p:spPr/>
        <p:txBody>
          <a:bodyPr>
            <a:normAutofit/>
          </a:bodyPr>
          <a:lstStyle/>
          <a:p>
            <a:pPr marL="342900" indent="-342900">
              <a:buFont typeface="Arial" panose="020B0604020202090204" pitchFamily="34" charset="0"/>
              <a:buChar char="•"/>
            </a:pPr>
            <a:r>
              <a:rPr lang="zh-CN" altLang="en-US" sz="2000" dirty="0"/>
              <a:t>答案：</a:t>
            </a:r>
            <a:r>
              <a:rPr lang="zh-CN" altLang="en-US" sz="2000" b="1" dirty="0"/>
              <a:t>无备忘录的迭代算法</a:t>
            </a:r>
            <a:endParaRPr lang="en-US" altLang="zh-CN" sz="2000" b="1" dirty="0"/>
          </a:p>
          <a:p>
            <a:pPr marL="342900" indent="-342900">
              <a:buFont typeface="Arial" panose="020B0604020202090204" pitchFamily="34" charset="0"/>
              <a:buChar char="•"/>
            </a:pPr>
            <a:r>
              <a:rPr lang="zh-CN" altLang="en-US" dirty="0"/>
              <a:t>同样地以𝑛 </a:t>
            </a:r>
            <a:r>
              <a:rPr lang="en-US" altLang="zh-CN" dirty="0"/>
              <a:t>= 4 </a:t>
            </a:r>
            <a:r>
              <a:rPr lang="zh-CN" altLang="en-US" dirty="0"/>
              <a:t>为例，采用无备忘录的迭代算法求解</a:t>
            </a:r>
            <a:r>
              <a:rPr lang="en-US" dirty="0"/>
              <a:t>Fibonacci </a:t>
            </a:r>
            <a:r>
              <a:rPr lang="zh-CN" altLang="en-US" dirty="0"/>
              <a:t>数列的图解如下所示。在算法的每轮迭代中，先用𝑓</a:t>
            </a:r>
            <a:r>
              <a:rPr lang="zh-CN" altLang="en-US" baseline="-25000" dirty="0"/>
              <a:t>𝑝𝑎𝑠𝑡</a:t>
            </a:r>
            <a:r>
              <a:rPr lang="zh-CN" altLang="en-US" dirty="0"/>
              <a:t> </a:t>
            </a:r>
            <a:r>
              <a:rPr lang="en-US" altLang="zh-CN" dirty="0"/>
              <a:t>+ 𝑓</a:t>
            </a:r>
            <a:r>
              <a:rPr lang="en-US" altLang="zh-CN" baseline="-25000" dirty="0"/>
              <a:t>𝑛𝑜𝑤</a:t>
            </a:r>
            <a:r>
              <a:rPr lang="en-US" altLang="zh-CN" dirty="0"/>
              <a:t> </a:t>
            </a:r>
            <a:r>
              <a:rPr lang="zh-CN" altLang="en-US" dirty="0"/>
              <a:t>计算出𝑓</a:t>
            </a:r>
            <a:r>
              <a:rPr lang="zh-CN" altLang="en-US" baseline="-25000" dirty="0"/>
              <a:t>𝑓𝑢𝑡𝑢𝑟𝑒</a:t>
            </a:r>
            <a:r>
              <a:rPr lang="zh-CN" altLang="en-US" dirty="0"/>
              <a:t>，再用𝑓</a:t>
            </a:r>
            <a:r>
              <a:rPr lang="zh-CN" altLang="en-US" baseline="-25000" dirty="0"/>
              <a:t>𝑛𝑜𝑤</a:t>
            </a:r>
            <a:r>
              <a:rPr lang="zh-CN" altLang="en-US" dirty="0"/>
              <a:t> 代替旧𝑓</a:t>
            </a:r>
            <a:r>
              <a:rPr lang="zh-CN" altLang="en-US" baseline="-25000" dirty="0"/>
              <a:t>𝑝𝑎𝑠𝑡</a:t>
            </a:r>
            <a:r>
              <a:rPr lang="zh-CN" altLang="en-US" dirty="0"/>
              <a:t> 成为新一轮迭代中的新𝑓</a:t>
            </a:r>
            <a:r>
              <a:rPr lang="zh-CN" altLang="en-US" baseline="-25000" dirty="0"/>
              <a:t>𝑝𝑎𝑠𝑡</a:t>
            </a:r>
            <a:r>
              <a:rPr lang="zh-CN" altLang="en-US" dirty="0"/>
              <a:t>，𝑓</a:t>
            </a:r>
            <a:r>
              <a:rPr lang="zh-CN" altLang="en-US" baseline="-25000" dirty="0"/>
              <a:t>𝑓𝑢𝑡𝑢𝑟𝑒</a:t>
            </a:r>
            <a:r>
              <a:rPr lang="zh-CN" altLang="en-US" dirty="0"/>
              <a:t> 代替旧𝑓</a:t>
            </a:r>
            <a:r>
              <a:rPr lang="zh-CN" altLang="en-US" baseline="-25000" dirty="0"/>
              <a:t>𝑛𝑜𝑤</a:t>
            </a:r>
            <a:r>
              <a:rPr lang="zh-CN" altLang="en-US" dirty="0"/>
              <a:t> 成为新一轮迭代中的新𝑓</a:t>
            </a:r>
            <a:r>
              <a:rPr lang="zh-CN" altLang="en-US" baseline="-25000" dirty="0"/>
              <a:t>𝑛𝑜𝑤</a:t>
            </a:r>
            <a:r>
              <a:rPr lang="zh-CN" altLang="en-US" dirty="0"/>
              <a:t>，在新一轮迭代中，将新𝑓</a:t>
            </a:r>
            <a:r>
              <a:rPr lang="zh-CN" altLang="en-US" baseline="-25000" dirty="0"/>
              <a:t>𝑝𝑎𝑠𝑡</a:t>
            </a:r>
            <a:r>
              <a:rPr lang="zh-CN" altLang="en-US" dirty="0"/>
              <a:t> 和新𝑓</a:t>
            </a:r>
            <a:r>
              <a:rPr lang="zh-CN" altLang="en-US" baseline="-25000" dirty="0"/>
              <a:t>𝑛𝑜𝑤</a:t>
            </a:r>
            <a:r>
              <a:rPr lang="zh-CN" altLang="en-US" dirty="0"/>
              <a:t> 相加得到新𝑓</a:t>
            </a:r>
            <a:r>
              <a:rPr lang="zh-CN" altLang="en-US" baseline="-25000" dirty="0"/>
              <a:t>𝑓𝑢𝑡𝑢𝑟𝑒</a:t>
            </a:r>
            <a:r>
              <a:rPr lang="zh-CN" altLang="en-US" dirty="0"/>
              <a:t>，如此迭代下去直到触发终止条件为止。</a:t>
            </a:r>
          </a:p>
          <a:p>
            <a:endParaRPr lang="en-US" sz="2000" dirty="0"/>
          </a:p>
        </p:txBody>
      </p:sp>
      <p:pic>
        <p:nvPicPr>
          <p:cNvPr id="5" name="Picture 4"/>
          <p:cNvPicPr>
            <a:picLocks noChangeAspect="1"/>
          </p:cNvPicPr>
          <p:nvPr/>
        </p:nvPicPr>
        <p:blipFill>
          <a:blip r:embed="rId2"/>
          <a:stretch>
            <a:fillRect/>
          </a:stretch>
        </p:blipFill>
        <p:spPr>
          <a:xfrm>
            <a:off x="3384550" y="3509384"/>
            <a:ext cx="4210050" cy="26606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4146</Words>
  <Application>Microsoft Macintosh PowerPoint</Application>
  <PresentationFormat>宽屏</PresentationFormat>
  <Paragraphs>235</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Microsoft YaHei</vt:lpstr>
      <vt:lpstr>FZFangSong-Z02S</vt:lpstr>
      <vt:lpstr>FZXiaoBiaoSong-B05</vt:lpstr>
      <vt:lpstr>Source Han Sans CN</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my2936</dc:creator>
  <cp:lastModifiedBy>Microsoft Office User</cp:lastModifiedBy>
  <cp:revision>205</cp:revision>
  <dcterms:created xsi:type="dcterms:W3CDTF">2020-10-22T05:36:28Z</dcterms:created>
  <dcterms:modified xsi:type="dcterms:W3CDTF">2021-11-29T15:24:36Z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